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6" r:id="rId2"/>
  </p:sldMasterIdLst>
  <p:notesMasterIdLst>
    <p:notesMasterId r:id="rId17"/>
  </p:notesMasterIdLst>
  <p:sldIdLst>
    <p:sldId id="256" r:id="rId3"/>
    <p:sldId id="257" r:id="rId4"/>
    <p:sldId id="258" r:id="rId5"/>
    <p:sldId id="263" r:id="rId6"/>
    <p:sldId id="260" r:id="rId7"/>
    <p:sldId id="308" r:id="rId8"/>
    <p:sldId id="266" r:id="rId9"/>
    <p:sldId id="310" r:id="rId10"/>
    <p:sldId id="311" r:id="rId11"/>
    <p:sldId id="313" r:id="rId12"/>
    <p:sldId id="312" r:id="rId13"/>
    <p:sldId id="316" r:id="rId14"/>
    <p:sldId id="314" r:id="rId15"/>
    <p:sldId id="262" r:id="rId16"/>
  </p:sldIdLst>
  <p:sldSz cx="9144000" cy="5143500" type="screen16x9"/>
  <p:notesSz cx="6858000" cy="9144000"/>
  <p:embeddedFontLst>
    <p:embeddedFont>
      <p:font typeface="Alfa Slab One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rbel" panose="020B0503020204020204" pitchFamily="34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Condensed Light" panose="02000000000000000000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A350"/>
    <a:srgbClr val="2428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292418-8D83-4264-BF85-8A2077635C82}">
  <a:tblStyle styleId="{7E292418-8D83-4264-BF85-8A2077635C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4" d="100"/>
          <a:sy n="94" d="100"/>
        </p:scale>
        <p:origin x="132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d36727b3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d36727b3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b6a0365c28_0_32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b6a0365c28_0_32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dd526701a4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dd526701a4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dd526701a4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dd526701a4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dd526701a4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dd526701a4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dd36727b3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dd36727b3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4284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13225" y="539500"/>
            <a:ext cx="7717500" cy="4064400"/>
          </a:xfrm>
          <a:prstGeom prst="rect">
            <a:avLst/>
          </a:prstGeom>
          <a:noFill/>
          <a:ln w="38100" cap="flat" cmpd="sng">
            <a:solidFill>
              <a:srgbClr val="E95E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048825" y="848600"/>
            <a:ext cx="5046300" cy="10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048825" y="3798375"/>
            <a:ext cx="5046300" cy="4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2902475" y="1879100"/>
            <a:ext cx="33390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C78CB-945D-422A-9313-E65EEE5A8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BC8853-7C45-4E1D-8DB4-3B79FF671B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62F20-AA90-4541-B6DB-556B5B9D9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737FF-FE3F-422C-8DBD-E223BDE97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A9768-63F9-4020-8859-D99F57668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0878849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6B786-3FD5-44D6-81C6-095D05F57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B5FEF-622E-4DA4-A949-D209BA05B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37C4A-481A-455C-8A0E-6BD0EFEF1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17EF1-3E30-4147-9A65-9D6CF4875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71980-C27B-4282-B7CC-2182D0BC8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573702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90014-89FE-4984-9D38-A73173E60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904B0-0C8D-49CA-B35F-D0D4934A7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72C35-15DF-4392-9DF4-634B4F727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AB22E-A5D3-4B40-8F3E-1D8900E06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02224-A7E5-4936-9EA6-49D9D9E04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8664006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AFB38-A013-46E7-83A9-D204EAB40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92481-93A4-4DDB-9192-6C54E0BA3E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7B03A-E91F-4C39-B4A0-A206E97138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34E6C9-7156-4529-BA70-2AF4FB042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DC3AB-19E2-4DB4-863B-05654F192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687D8F-625F-4CD9-8AFC-54ADA977A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96527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30E4F-C14D-4546-AB9D-C3CCCAFA0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4BB91-496F-4FC1-8A3D-0A5BAA9C17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58EDBE-9CCF-454F-93B9-424AF0B0D7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181D0A-10CE-42DB-AA2B-582B0C2FBD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58BF2E-F073-4AC5-9746-F014FB3F10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8F1F4F-3AE1-440D-8CDF-B5FF68868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E91C10-42FC-49CB-BAC0-D7A3FD00B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224978-EB20-4D0C-AEE2-9D0FF120D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5941981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D853B-70E4-4954-8938-8BF9A323B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DB33D0-CB0D-422F-95D2-C6D248DFD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18A5CE-D8CC-4D03-84B0-1969A5C2A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8BFBA3-67BF-4640-843C-92BCE4348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9356208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08DC57-4101-47C3-A88C-9F65E2B5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2F9AA6-D0B7-4216-A50F-D990312B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F99C85-DD63-4ED2-A7D7-5E546B806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3AB9C-307E-47A2-B034-5DEE993C1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501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D8303-1553-4F56-BEF6-78C01E0AC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85FF1-4136-4677-976E-0B809D725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495CA2-4E70-4F57-BCD1-A6F49A3F49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74FBF-0E50-4382-9737-E91D77CE8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81D25A-DA5D-4CAC-B98D-37BE53897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1C0953-203A-48C8-8E19-9FC2606B6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76915680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E171-2533-4958-8F20-10687498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17DDF8-4BD2-484A-89E9-ADE43167FC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F1212-E533-4906-A057-095A3ED41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6860AF-FD66-4EC7-9DD7-48721E6E0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A8F8E-EEA6-48CD-ABCD-EA7AD9CFD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03051-7260-4DBC-951B-473E003A0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27171038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D49C0-443B-46F0-A49F-FE51730B8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F4BF46-B0FD-4638-BF97-EC0B3AA384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B5D69-4745-46E6-847B-3241CE4D6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40F1E-95DE-4424-81E4-BC2D56AD3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B5ECA-6B9A-4B62-A9E4-03B967D6C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7142976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24284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4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22" name="Google Shape;22;p4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" name="Google Shape;23;p4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81800" y="1154750"/>
            <a:ext cx="7580400" cy="3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  <a:defRPr sz="11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23D7FA-077E-49EC-A976-FF1192EB5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005BD-33C4-4B5C-BC66-7E228E3AE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4C172-BE1B-4582-983B-B61F9E102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13C14-8330-4B27-B5A3-7B7B9C264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501F8-63A9-4DC3-97FE-1EE04E08D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2637446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chemeClr val="dk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3"/>
          <p:cNvSpPr txBox="1">
            <a:spLocks noGrp="1"/>
          </p:cNvSpPr>
          <p:nvPr>
            <p:ph type="subTitle" idx="1"/>
          </p:nvPr>
        </p:nvSpPr>
        <p:spPr>
          <a:xfrm>
            <a:off x="1134425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subTitle" idx="2"/>
          </p:nvPr>
        </p:nvSpPr>
        <p:spPr>
          <a:xfrm>
            <a:off x="1134425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subTitle" idx="3"/>
          </p:nvPr>
        </p:nvSpPr>
        <p:spPr>
          <a:xfrm>
            <a:off x="3495738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33"/>
          <p:cNvSpPr txBox="1">
            <a:spLocks noGrp="1"/>
          </p:cNvSpPr>
          <p:nvPr>
            <p:ph type="subTitle" idx="4"/>
          </p:nvPr>
        </p:nvSpPr>
        <p:spPr>
          <a:xfrm>
            <a:off x="3495750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subTitle" idx="5"/>
          </p:nvPr>
        </p:nvSpPr>
        <p:spPr>
          <a:xfrm>
            <a:off x="5857051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6"/>
          </p:nvPr>
        </p:nvSpPr>
        <p:spPr>
          <a:xfrm>
            <a:off x="5857075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3"/>
          <p:cNvSpPr txBox="1">
            <a:spLocks noGrp="1"/>
          </p:cNvSpPr>
          <p:nvPr>
            <p:ph type="subTitle" idx="7"/>
          </p:nvPr>
        </p:nvSpPr>
        <p:spPr>
          <a:xfrm>
            <a:off x="1134425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33"/>
          <p:cNvSpPr txBox="1">
            <a:spLocks noGrp="1"/>
          </p:cNvSpPr>
          <p:nvPr>
            <p:ph type="subTitle" idx="8"/>
          </p:nvPr>
        </p:nvSpPr>
        <p:spPr>
          <a:xfrm>
            <a:off x="1134425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3"/>
          <p:cNvSpPr txBox="1">
            <a:spLocks noGrp="1"/>
          </p:cNvSpPr>
          <p:nvPr>
            <p:ph type="subTitle" idx="9"/>
          </p:nvPr>
        </p:nvSpPr>
        <p:spPr>
          <a:xfrm>
            <a:off x="3495738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33"/>
          <p:cNvSpPr txBox="1">
            <a:spLocks noGrp="1"/>
          </p:cNvSpPr>
          <p:nvPr>
            <p:ph type="subTitle" idx="13"/>
          </p:nvPr>
        </p:nvSpPr>
        <p:spPr>
          <a:xfrm>
            <a:off x="3495750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3"/>
          <p:cNvSpPr txBox="1">
            <a:spLocks noGrp="1"/>
          </p:cNvSpPr>
          <p:nvPr>
            <p:ph type="subTitle" idx="14"/>
          </p:nvPr>
        </p:nvSpPr>
        <p:spPr>
          <a:xfrm>
            <a:off x="5857051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33"/>
          <p:cNvSpPr txBox="1">
            <a:spLocks noGrp="1"/>
          </p:cNvSpPr>
          <p:nvPr>
            <p:ph type="subTitle" idx="15"/>
          </p:nvPr>
        </p:nvSpPr>
        <p:spPr>
          <a:xfrm>
            <a:off x="5857075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59380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9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cxnSp>
          <p:nvCxnSpPr>
            <p:cNvPr id="51" name="Google Shape;51;p9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2" name="Google Shape;52;p9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3" name="Google Shape;53;p9"/>
            <p:cNvCxnSpPr/>
            <p:nvPr/>
          </p:nvCxnSpPr>
          <p:spPr>
            <a:xfrm rot="10800000">
              <a:off x="4876775" y="1096300"/>
              <a:ext cx="0" cy="35076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1312950" y="2327975"/>
            <a:ext cx="2973000" cy="13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2"/>
          </p:nvPr>
        </p:nvSpPr>
        <p:spPr>
          <a:xfrm>
            <a:off x="1312950" y="1809275"/>
            <a:ext cx="29730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3"/>
          <p:cNvGrpSpPr/>
          <p:nvPr/>
        </p:nvGrpSpPr>
        <p:grpSpPr>
          <a:xfrm>
            <a:off x="713200" y="539513"/>
            <a:ext cx="7717600" cy="4064400"/>
            <a:chOff x="713125" y="539500"/>
            <a:chExt cx="7717600" cy="4064400"/>
          </a:xfrm>
        </p:grpSpPr>
        <p:cxnSp>
          <p:nvCxnSpPr>
            <p:cNvPr id="66" name="Google Shape;66;p13"/>
            <p:cNvCxnSpPr/>
            <p:nvPr/>
          </p:nvCxnSpPr>
          <p:spPr>
            <a:xfrm>
              <a:off x="734825" y="12544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7" name="Google Shape;67;p13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8" name="Google Shape;68;p13"/>
            <p:cNvCxnSpPr>
              <a:stCxn id="67" idx="2"/>
            </p:cNvCxnSpPr>
            <p:nvPr/>
          </p:nvCxnSpPr>
          <p:spPr>
            <a:xfrm rot="10800000">
              <a:off x="4571975" y="1254400"/>
              <a:ext cx="0" cy="33495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" name="Google Shape;69;p13"/>
            <p:cNvCxnSpPr/>
            <p:nvPr/>
          </p:nvCxnSpPr>
          <p:spPr>
            <a:xfrm rot="10800000">
              <a:off x="713125" y="2912025"/>
              <a:ext cx="77091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" name="Google Shape;70;p13"/>
            <p:cNvCxnSpPr/>
            <p:nvPr/>
          </p:nvCxnSpPr>
          <p:spPr>
            <a:xfrm rot="10800000">
              <a:off x="1760275" y="1254400"/>
              <a:ext cx="0" cy="33495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13"/>
            <p:cNvCxnSpPr/>
            <p:nvPr/>
          </p:nvCxnSpPr>
          <p:spPr>
            <a:xfrm rot="10800000">
              <a:off x="7378100" y="1254400"/>
              <a:ext cx="0" cy="33495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713250" y="6157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1924988" y="20368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2"/>
          </p:nvPr>
        </p:nvSpPr>
        <p:spPr>
          <a:xfrm>
            <a:off x="1924988" y="15181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3" hasCustomPrompt="1"/>
          </p:nvPr>
        </p:nvSpPr>
        <p:spPr>
          <a:xfrm>
            <a:off x="819799" y="181825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4"/>
          </p:nvPr>
        </p:nvSpPr>
        <p:spPr>
          <a:xfrm>
            <a:off x="4760188" y="20368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5"/>
          </p:nvPr>
        </p:nvSpPr>
        <p:spPr>
          <a:xfrm>
            <a:off x="4760188" y="15181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6" hasCustomPrompt="1"/>
          </p:nvPr>
        </p:nvSpPr>
        <p:spPr>
          <a:xfrm>
            <a:off x="7484299" y="181825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7"/>
          </p:nvPr>
        </p:nvSpPr>
        <p:spPr>
          <a:xfrm>
            <a:off x="1924988" y="369120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8"/>
          </p:nvPr>
        </p:nvSpPr>
        <p:spPr>
          <a:xfrm>
            <a:off x="1924988" y="317250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9" hasCustomPrompt="1"/>
          </p:nvPr>
        </p:nvSpPr>
        <p:spPr>
          <a:xfrm>
            <a:off x="819800" y="346450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3"/>
          </p:nvPr>
        </p:nvSpPr>
        <p:spPr>
          <a:xfrm>
            <a:off x="4760200" y="367320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4"/>
          </p:nvPr>
        </p:nvSpPr>
        <p:spPr>
          <a:xfrm>
            <a:off x="4760200" y="315450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5" hasCustomPrompt="1"/>
          </p:nvPr>
        </p:nvSpPr>
        <p:spPr>
          <a:xfrm>
            <a:off x="7488624" y="3475788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1_1_1_1_1">
    <p:bg>
      <p:bgPr>
        <a:solidFill>
          <a:schemeClr val="dk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26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161" name="Google Shape;161;p26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2" name="Google Shape;162;p26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3" name="Google Shape;163;p26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1"/>
          </p:nvPr>
        </p:nvSpPr>
        <p:spPr>
          <a:xfrm>
            <a:off x="852300" y="1647337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2"/>
          </p:nvPr>
        </p:nvSpPr>
        <p:spPr>
          <a:xfrm>
            <a:off x="852300" y="1217813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3"/>
          </p:nvPr>
        </p:nvSpPr>
        <p:spPr>
          <a:xfrm>
            <a:off x="852300" y="2781937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subTitle" idx="4"/>
          </p:nvPr>
        </p:nvSpPr>
        <p:spPr>
          <a:xfrm>
            <a:off x="852300" y="2352413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ubTitle" idx="5"/>
          </p:nvPr>
        </p:nvSpPr>
        <p:spPr>
          <a:xfrm>
            <a:off x="852300" y="3916538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ubTitle" idx="6"/>
          </p:nvPr>
        </p:nvSpPr>
        <p:spPr>
          <a:xfrm>
            <a:off x="852300" y="3487013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_1_1_1_1_1_1_1">
    <p:bg>
      <p:bgPr>
        <a:solidFill>
          <a:schemeClr val="dk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29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194" name="Google Shape;194;p29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5" name="Google Shape;195;p29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6" name="Google Shape;196;p29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29"/>
          <p:cNvSpPr txBox="1">
            <a:spLocks noGrp="1"/>
          </p:cNvSpPr>
          <p:nvPr>
            <p:ph type="subTitle" idx="1"/>
          </p:nvPr>
        </p:nvSpPr>
        <p:spPr>
          <a:xfrm>
            <a:off x="1112425" y="198225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subTitle" idx="2"/>
          </p:nvPr>
        </p:nvSpPr>
        <p:spPr>
          <a:xfrm>
            <a:off x="1112425" y="146355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subTitle" idx="3"/>
          </p:nvPr>
        </p:nvSpPr>
        <p:spPr>
          <a:xfrm>
            <a:off x="5584150" y="198225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subTitle" idx="4"/>
          </p:nvPr>
        </p:nvSpPr>
        <p:spPr>
          <a:xfrm>
            <a:off x="5584150" y="146355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subTitle" idx="5"/>
          </p:nvPr>
        </p:nvSpPr>
        <p:spPr>
          <a:xfrm>
            <a:off x="1112425" y="36366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29"/>
          <p:cNvSpPr txBox="1">
            <a:spLocks noGrp="1"/>
          </p:cNvSpPr>
          <p:nvPr>
            <p:ph type="subTitle" idx="6"/>
          </p:nvPr>
        </p:nvSpPr>
        <p:spPr>
          <a:xfrm>
            <a:off x="1112425" y="31179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subTitle" idx="7"/>
          </p:nvPr>
        </p:nvSpPr>
        <p:spPr>
          <a:xfrm>
            <a:off x="5584150" y="36366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29"/>
          <p:cNvSpPr txBox="1">
            <a:spLocks noGrp="1"/>
          </p:cNvSpPr>
          <p:nvPr>
            <p:ph type="subTitle" idx="8"/>
          </p:nvPr>
        </p:nvSpPr>
        <p:spPr>
          <a:xfrm>
            <a:off x="5584150" y="31179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_1_1_1_1_1_1_1_1_1">
    <p:bg>
      <p:bgPr>
        <a:solidFill>
          <a:schemeClr val="dk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33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248" name="Google Shape;248;p33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9" name="Google Shape;249;p33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0" name="Google Shape;250;p33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33"/>
          <p:cNvSpPr txBox="1">
            <a:spLocks noGrp="1"/>
          </p:cNvSpPr>
          <p:nvPr>
            <p:ph type="subTitle" idx="1"/>
          </p:nvPr>
        </p:nvSpPr>
        <p:spPr>
          <a:xfrm>
            <a:off x="1134425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subTitle" idx="2"/>
          </p:nvPr>
        </p:nvSpPr>
        <p:spPr>
          <a:xfrm>
            <a:off x="1134425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subTitle" idx="3"/>
          </p:nvPr>
        </p:nvSpPr>
        <p:spPr>
          <a:xfrm>
            <a:off x="3495738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33"/>
          <p:cNvSpPr txBox="1">
            <a:spLocks noGrp="1"/>
          </p:cNvSpPr>
          <p:nvPr>
            <p:ph type="subTitle" idx="4"/>
          </p:nvPr>
        </p:nvSpPr>
        <p:spPr>
          <a:xfrm>
            <a:off x="3495750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subTitle" idx="5"/>
          </p:nvPr>
        </p:nvSpPr>
        <p:spPr>
          <a:xfrm>
            <a:off x="5857051" y="223250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33"/>
          <p:cNvSpPr txBox="1">
            <a:spLocks noGrp="1"/>
          </p:cNvSpPr>
          <p:nvPr>
            <p:ph type="subTitle" idx="6"/>
          </p:nvPr>
        </p:nvSpPr>
        <p:spPr>
          <a:xfrm>
            <a:off x="5857075" y="1885275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3"/>
          <p:cNvSpPr txBox="1">
            <a:spLocks noGrp="1"/>
          </p:cNvSpPr>
          <p:nvPr>
            <p:ph type="subTitle" idx="7"/>
          </p:nvPr>
        </p:nvSpPr>
        <p:spPr>
          <a:xfrm>
            <a:off x="1134425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33"/>
          <p:cNvSpPr txBox="1">
            <a:spLocks noGrp="1"/>
          </p:cNvSpPr>
          <p:nvPr>
            <p:ph type="subTitle" idx="8"/>
          </p:nvPr>
        </p:nvSpPr>
        <p:spPr>
          <a:xfrm>
            <a:off x="1134425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3"/>
          <p:cNvSpPr txBox="1">
            <a:spLocks noGrp="1"/>
          </p:cNvSpPr>
          <p:nvPr>
            <p:ph type="subTitle" idx="9"/>
          </p:nvPr>
        </p:nvSpPr>
        <p:spPr>
          <a:xfrm>
            <a:off x="3495738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33"/>
          <p:cNvSpPr txBox="1">
            <a:spLocks noGrp="1"/>
          </p:cNvSpPr>
          <p:nvPr>
            <p:ph type="subTitle" idx="13"/>
          </p:nvPr>
        </p:nvSpPr>
        <p:spPr>
          <a:xfrm>
            <a:off x="3495750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3"/>
          <p:cNvSpPr txBox="1">
            <a:spLocks noGrp="1"/>
          </p:cNvSpPr>
          <p:nvPr>
            <p:ph type="subTitle" idx="14"/>
          </p:nvPr>
        </p:nvSpPr>
        <p:spPr>
          <a:xfrm>
            <a:off x="5857051" y="374475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33"/>
          <p:cNvSpPr txBox="1">
            <a:spLocks noGrp="1"/>
          </p:cNvSpPr>
          <p:nvPr>
            <p:ph type="subTitle" idx="15"/>
          </p:nvPr>
        </p:nvSpPr>
        <p:spPr>
          <a:xfrm>
            <a:off x="5857075" y="3397550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_1_1_1_1_1_1_1_1">
    <p:bg>
      <p:bgPr>
        <a:solidFill>
          <a:schemeClr val="dk1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5"/>
          <p:cNvSpPr/>
          <p:nvPr/>
        </p:nvSpPr>
        <p:spPr>
          <a:xfrm>
            <a:off x="713225" y="539500"/>
            <a:ext cx="7717500" cy="4064400"/>
          </a:xfrm>
          <a:prstGeom prst="rect">
            <a:avLst/>
          </a:prstGeom>
          <a:noFill/>
          <a:ln w="38100" cap="flat" cmpd="sng">
            <a:solidFill>
              <a:srgbClr val="E95E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_1_1_1_1_1_1_1_1_1">
    <p:bg>
      <p:bgPr>
        <a:solidFill>
          <a:schemeClr val="dk1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oogle Shape;274;p36"/>
          <p:cNvGrpSpPr/>
          <p:nvPr/>
        </p:nvGrpSpPr>
        <p:grpSpPr>
          <a:xfrm>
            <a:off x="713225" y="539500"/>
            <a:ext cx="7717500" cy="4064400"/>
            <a:chOff x="713225" y="539500"/>
            <a:chExt cx="7717500" cy="4064400"/>
          </a:xfrm>
        </p:grpSpPr>
        <p:sp>
          <p:nvSpPr>
            <p:cNvPr id="275" name="Google Shape;275;p36"/>
            <p:cNvSpPr/>
            <p:nvPr/>
          </p:nvSpPr>
          <p:spPr>
            <a:xfrm>
              <a:off x="713225" y="539500"/>
              <a:ext cx="7717500" cy="40644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6" name="Google Shape;276;p36"/>
            <p:cNvCxnSpPr/>
            <p:nvPr/>
          </p:nvCxnSpPr>
          <p:spPr>
            <a:xfrm>
              <a:off x="734825" y="1102075"/>
              <a:ext cx="7674300" cy="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fa Slab One"/>
              <a:buNone/>
              <a:defRPr sz="2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246975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9" r:id="rId4"/>
    <p:sldLayoutId id="2147483672" r:id="rId5"/>
    <p:sldLayoutId id="2147483675" r:id="rId6"/>
    <p:sldLayoutId id="2147483679" r:id="rId7"/>
    <p:sldLayoutId id="2147483681" r:id="rId8"/>
    <p:sldLayoutId id="214748368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F30F77-8549-43D5-8666-6083B175E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54143-6300-406D-A79D-117251FBF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00F97-EC22-4FF5-B150-8280D06384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33648E-6E9E-42BE-931E-94C65C146486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81B45-74BE-4DF5-8E30-F9387DCAC6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F3DAA-4243-4C20-8E8C-2361DA136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5721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9"/>
          <p:cNvSpPr txBox="1">
            <a:spLocks noGrp="1"/>
          </p:cNvSpPr>
          <p:nvPr>
            <p:ph type="ctrTitle"/>
          </p:nvPr>
        </p:nvSpPr>
        <p:spPr>
          <a:xfrm>
            <a:off x="2048825" y="869831"/>
            <a:ext cx="5046300" cy="10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Is “Moreyball” “Moneyball”?</a:t>
            </a:r>
            <a:endParaRPr sz="3200" dirty="0"/>
          </a:p>
        </p:txBody>
      </p:sp>
      <p:sp>
        <p:nvSpPr>
          <p:cNvPr id="286" name="Google Shape;286;p39"/>
          <p:cNvSpPr txBox="1">
            <a:spLocks noGrp="1"/>
          </p:cNvSpPr>
          <p:nvPr>
            <p:ph type="subTitle" idx="1"/>
          </p:nvPr>
        </p:nvSpPr>
        <p:spPr>
          <a:xfrm>
            <a:off x="2048825" y="3798375"/>
            <a:ext cx="5046300" cy="4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rbel" panose="020B0503020204020204" pitchFamily="34" charset="0"/>
              </a:rPr>
              <a:t>Josh Jingtian Wang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rbel" panose="020B0503020204020204" pitchFamily="34" charset="0"/>
              </a:rPr>
              <a:t>Metis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Corbel" panose="020B0503020204020204" pitchFamily="34" charset="0"/>
              </a:rPr>
              <a:t>2/22/2022</a:t>
            </a:r>
            <a:endParaRPr sz="1400" dirty="0">
              <a:latin typeface="Corbel" panose="020B0503020204020204" pitchFamily="34" charset="0"/>
            </a:endParaRPr>
          </a:p>
        </p:txBody>
      </p:sp>
      <p:sp>
        <p:nvSpPr>
          <p:cNvPr id="287" name="Google Shape;287;p39"/>
          <p:cNvSpPr txBox="1">
            <a:spLocks noGrp="1"/>
          </p:cNvSpPr>
          <p:nvPr>
            <p:ph type="subTitle" idx="2"/>
          </p:nvPr>
        </p:nvSpPr>
        <p:spPr>
          <a:xfrm>
            <a:off x="2261123" y="1986037"/>
            <a:ext cx="4832113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dirty="0"/>
              <a:t>A linear regression analysis on the most effective tactic available of the NBA basketball</a:t>
            </a:r>
            <a:endParaRPr sz="1400" dirty="0"/>
          </a:p>
        </p:txBody>
      </p:sp>
      <p:grpSp>
        <p:nvGrpSpPr>
          <p:cNvPr id="288" name="Google Shape;288;p39"/>
          <p:cNvGrpSpPr/>
          <p:nvPr/>
        </p:nvGrpSpPr>
        <p:grpSpPr>
          <a:xfrm>
            <a:off x="4259475" y="2709406"/>
            <a:ext cx="624975" cy="624950"/>
            <a:chOff x="4259475" y="2709406"/>
            <a:chExt cx="624975" cy="624950"/>
          </a:xfrm>
        </p:grpSpPr>
        <p:sp>
          <p:nvSpPr>
            <p:cNvPr id="289" name="Google Shape;289;p39"/>
            <p:cNvSpPr/>
            <p:nvPr/>
          </p:nvSpPr>
          <p:spPr>
            <a:xfrm>
              <a:off x="4275975" y="2725906"/>
              <a:ext cx="591950" cy="592400"/>
            </a:xfrm>
            <a:custGeom>
              <a:avLst/>
              <a:gdLst/>
              <a:ahLst/>
              <a:cxnLst/>
              <a:rect l="l" t="t" r="r" b="b"/>
              <a:pathLst>
                <a:path w="23678" h="23696" extrusionOk="0">
                  <a:moveTo>
                    <a:pt x="11848" y="0"/>
                  </a:moveTo>
                  <a:cubicBezTo>
                    <a:pt x="5300" y="0"/>
                    <a:pt x="1" y="5300"/>
                    <a:pt x="1" y="11848"/>
                  </a:cubicBezTo>
                  <a:cubicBezTo>
                    <a:pt x="1" y="18378"/>
                    <a:pt x="5300" y="23695"/>
                    <a:pt x="11848" y="23695"/>
                  </a:cubicBezTo>
                  <a:cubicBezTo>
                    <a:pt x="18379" y="23695"/>
                    <a:pt x="23678" y="18378"/>
                    <a:pt x="23678" y="11848"/>
                  </a:cubicBezTo>
                  <a:cubicBezTo>
                    <a:pt x="23678" y="5300"/>
                    <a:pt x="18379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9"/>
            <p:cNvSpPr/>
            <p:nvPr/>
          </p:nvSpPr>
          <p:spPr>
            <a:xfrm>
              <a:off x="4259475" y="2709406"/>
              <a:ext cx="624975" cy="624950"/>
            </a:xfrm>
            <a:custGeom>
              <a:avLst/>
              <a:gdLst/>
              <a:ahLst/>
              <a:cxnLst/>
              <a:rect l="l" t="t" r="r" b="b"/>
              <a:pathLst>
                <a:path w="24999" h="24998" extrusionOk="0">
                  <a:moveTo>
                    <a:pt x="12508" y="1321"/>
                  </a:moveTo>
                  <a:cubicBezTo>
                    <a:pt x="14364" y="1321"/>
                    <a:pt x="16130" y="1785"/>
                    <a:pt x="17683" y="2587"/>
                  </a:cubicBezTo>
                  <a:cubicBezTo>
                    <a:pt x="16666" y="6852"/>
                    <a:pt x="14524" y="11045"/>
                    <a:pt x="12223" y="14631"/>
                  </a:cubicBezTo>
                  <a:cubicBezTo>
                    <a:pt x="11063" y="13650"/>
                    <a:pt x="10296" y="12098"/>
                    <a:pt x="9992" y="10117"/>
                  </a:cubicBezTo>
                  <a:cubicBezTo>
                    <a:pt x="9903" y="9510"/>
                    <a:pt x="9867" y="8904"/>
                    <a:pt x="9867" y="8261"/>
                  </a:cubicBezTo>
                  <a:cubicBezTo>
                    <a:pt x="9867" y="6067"/>
                    <a:pt x="10403" y="3694"/>
                    <a:pt x="11420" y="1392"/>
                  </a:cubicBezTo>
                  <a:cubicBezTo>
                    <a:pt x="11420" y="1392"/>
                    <a:pt x="11420" y="1374"/>
                    <a:pt x="11420" y="1374"/>
                  </a:cubicBezTo>
                  <a:cubicBezTo>
                    <a:pt x="11777" y="1338"/>
                    <a:pt x="12133" y="1321"/>
                    <a:pt x="12508" y="1321"/>
                  </a:cubicBezTo>
                  <a:close/>
                  <a:moveTo>
                    <a:pt x="18646" y="3158"/>
                  </a:moveTo>
                  <a:cubicBezTo>
                    <a:pt x="21073" y="4764"/>
                    <a:pt x="22839" y="7262"/>
                    <a:pt x="23446" y="10188"/>
                  </a:cubicBezTo>
                  <a:cubicBezTo>
                    <a:pt x="22322" y="11901"/>
                    <a:pt x="20948" y="13311"/>
                    <a:pt x="19449" y="14310"/>
                  </a:cubicBezTo>
                  <a:cubicBezTo>
                    <a:pt x="18038" y="15254"/>
                    <a:pt x="16620" y="15734"/>
                    <a:pt x="15313" y="15734"/>
                  </a:cubicBezTo>
                  <a:cubicBezTo>
                    <a:pt x="14620" y="15734"/>
                    <a:pt x="13959" y="15599"/>
                    <a:pt x="13347" y="15327"/>
                  </a:cubicBezTo>
                  <a:cubicBezTo>
                    <a:pt x="13258" y="15291"/>
                    <a:pt x="13186" y="15256"/>
                    <a:pt x="13097" y="15220"/>
                  </a:cubicBezTo>
                  <a:cubicBezTo>
                    <a:pt x="15434" y="11634"/>
                    <a:pt x="17575" y="7423"/>
                    <a:pt x="18646" y="3158"/>
                  </a:cubicBezTo>
                  <a:close/>
                  <a:moveTo>
                    <a:pt x="10171" y="1553"/>
                  </a:moveTo>
                  <a:cubicBezTo>
                    <a:pt x="8975" y="4514"/>
                    <a:pt x="8529" y="7601"/>
                    <a:pt x="8940" y="10278"/>
                  </a:cubicBezTo>
                  <a:cubicBezTo>
                    <a:pt x="9279" y="12579"/>
                    <a:pt x="10224" y="14399"/>
                    <a:pt x="11616" y="15523"/>
                  </a:cubicBezTo>
                  <a:cubicBezTo>
                    <a:pt x="11295" y="16005"/>
                    <a:pt x="10974" y="16451"/>
                    <a:pt x="10653" y="16897"/>
                  </a:cubicBezTo>
                  <a:cubicBezTo>
                    <a:pt x="8636" y="15541"/>
                    <a:pt x="7155" y="14060"/>
                    <a:pt x="6103" y="12758"/>
                  </a:cubicBezTo>
                  <a:cubicBezTo>
                    <a:pt x="4069" y="10206"/>
                    <a:pt x="3248" y="7797"/>
                    <a:pt x="2945" y="6673"/>
                  </a:cubicBezTo>
                  <a:cubicBezTo>
                    <a:pt x="4533" y="4104"/>
                    <a:pt x="7120" y="2213"/>
                    <a:pt x="10171" y="1553"/>
                  </a:cubicBezTo>
                  <a:close/>
                  <a:moveTo>
                    <a:pt x="2249" y="8047"/>
                  </a:moveTo>
                  <a:cubicBezTo>
                    <a:pt x="2713" y="9385"/>
                    <a:pt x="3605" y="11312"/>
                    <a:pt x="5228" y="13364"/>
                  </a:cubicBezTo>
                  <a:cubicBezTo>
                    <a:pt x="6549" y="15042"/>
                    <a:pt x="8155" y="16523"/>
                    <a:pt x="10010" y="17772"/>
                  </a:cubicBezTo>
                  <a:cubicBezTo>
                    <a:pt x="9707" y="18200"/>
                    <a:pt x="9386" y="18610"/>
                    <a:pt x="9082" y="18985"/>
                  </a:cubicBezTo>
                  <a:cubicBezTo>
                    <a:pt x="7976" y="18432"/>
                    <a:pt x="6656" y="17932"/>
                    <a:pt x="5103" y="17575"/>
                  </a:cubicBezTo>
                  <a:cubicBezTo>
                    <a:pt x="3962" y="17308"/>
                    <a:pt x="2998" y="17040"/>
                    <a:pt x="2159" y="16772"/>
                  </a:cubicBezTo>
                  <a:cubicBezTo>
                    <a:pt x="1606" y="15452"/>
                    <a:pt x="1303" y="14007"/>
                    <a:pt x="1303" y="12508"/>
                  </a:cubicBezTo>
                  <a:cubicBezTo>
                    <a:pt x="1303" y="10920"/>
                    <a:pt x="1642" y="9403"/>
                    <a:pt x="2249" y="8047"/>
                  </a:cubicBezTo>
                  <a:close/>
                  <a:moveTo>
                    <a:pt x="23660" y="11741"/>
                  </a:moveTo>
                  <a:cubicBezTo>
                    <a:pt x="23678" y="11991"/>
                    <a:pt x="23696" y="12258"/>
                    <a:pt x="23696" y="12508"/>
                  </a:cubicBezTo>
                  <a:cubicBezTo>
                    <a:pt x="23696" y="15809"/>
                    <a:pt x="22250" y="18771"/>
                    <a:pt x="19984" y="20823"/>
                  </a:cubicBezTo>
                  <a:cubicBezTo>
                    <a:pt x="16505" y="20002"/>
                    <a:pt x="13739" y="18806"/>
                    <a:pt x="11563" y="17486"/>
                  </a:cubicBezTo>
                  <a:cubicBezTo>
                    <a:pt x="11884" y="17040"/>
                    <a:pt x="12187" y="16594"/>
                    <a:pt x="12508" y="16112"/>
                  </a:cubicBezTo>
                  <a:cubicBezTo>
                    <a:pt x="12633" y="16184"/>
                    <a:pt x="12776" y="16255"/>
                    <a:pt x="12901" y="16308"/>
                  </a:cubicBezTo>
                  <a:cubicBezTo>
                    <a:pt x="13658" y="16646"/>
                    <a:pt x="14468" y="16813"/>
                    <a:pt x="15309" y="16813"/>
                  </a:cubicBezTo>
                  <a:cubicBezTo>
                    <a:pt x="16827" y="16813"/>
                    <a:pt x="18449" y="16270"/>
                    <a:pt x="20056" y="15202"/>
                  </a:cubicBezTo>
                  <a:cubicBezTo>
                    <a:pt x="21376" y="14328"/>
                    <a:pt x="22589" y="13150"/>
                    <a:pt x="23660" y="11741"/>
                  </a:cubicBezTo>
                  <a:close/>
                  <a:moveTo>
                    <a:pt x="2820" y="18093"/>
                  </a:moveTo>
                  <a:cubicBezTo>
                    <a:pt x="3426" y="18271"/>
                    <a:pt x="4104" y="18450"/>
                    <a:pt x="4854" y="18628"/>
                  </a:cubicBezTo>
                  <a:cubicBezTo>
                    <a:pt x="6228" y="18931"/>
                    <a:pt x="7387" y="19377"/>
                    <a:pt x="8387" y="19859"/>
                  </a:cubicBezTo>
                  <a:cubicBezTo>
                    <a:pt x="7726" y="20644"/>
                    <a:pt x="7102" y="21340"/>
                    <a:pt x="6531" y="21965"/>
                  </a:cubicBezTo>
                  <a:cubicBezTo>
                    <a:pt x="4996" y="20983"/>
                    <a:pt x="3712" y="19663"/>
                    <a:pt x="2820" y="18093"/>
                  </a:cubicBezTo>
                  <a:close/>
                  <a:moveTo>
                    <a:pt x="10920" y="18360"/>
                  </a:moveTo>
                  <a:cubicBezTo>
                    <a:pt x="11170" y="18521"/>
                    <a:pt x="11438" y="18681"/>
                    <a:pt x="11705" y="18842"/>
                  </a:cubicBezTo>
                  <a:cubicBezTo>
                    <a:pt x="13846" y="20038"/>
                    <a:pt x="16255" y="20983"/>
                    <a:pt x="18914" y="21661"/>
                  </a:cubicBezTo>
                  <a:cubicBezTo>
                    <a:pt x="17486" y="22660"/>
                    <a:pt x="15827" y="23338"/>
                    <a:pt x="14043" y="23588"/>
                  </a:cubicBezTo>
                  <a:lnTo>
                    <a:pt x="14168" y="23517"/>
                  </a:lnTo>
                  <a:cubicBezTo>
                    <a:pt x="14114" y="23392"/>
                    <a:pt x="12990" y="21304"/>
                    <a:pt x="10028" y="19520"/>
                  </a:cubicBezTo>
                  <a:cubicBezTo>
                    <a:pt x="10331" y="19145"/>
                    <a:pt x="10617" y="18753"/>
                    <a:pt x="10920" y="18360"/>
                  </a:cubicBezTo>
                  <a:close/>
                  <a:moveTo>
                    <a:pt x="9350" y="20377"/>
                  </a:moveTo>
                  <a:cubicBezTo>
                    <a:pt x="11473" y="21626"/>
                    <a:pt x="12580" y="23053"/>
                    <a:pt x="13008" y="23677"/>
                  </a:cubicBezTo>
                  <a:cubicBezTo>
                    <a:pt x="12847" y="23695"/>
                    <a:pt x="12669" y="23695"/>
                    <a:pt x="12508" y="23695"/>
                  </a:cubicBezTo>
                  <a:cubicBezTo>
                    <a:pt x="10706" y="23695"/>
                    <a:pt x="8993" y="23267"/>
                    <a:pt x="7494" y="22500"/>
                  </a:cubicBezTo>
                  <a:cubicBezTo>
                    <a:pt x="8065" y="21875"/>
                    <a:pt x="8690" y="21162"/>
                    <a:pt x="9350" y="20377"/>
                  </a:cubicBezTo>
                  <a:close/>
                  <a:moveTo>
                    <a:pt x="12508" y="0"/>
                  </a:moveTo>
                  <a:cubicBezTo>
                    <a:pt x="5603" y="0"/>
                    <a:pt x="0" y="5621"/>
                    <a:pt x="0" y="12508"/>
                  </a:cubicBezTo>
                  <a:cubicBezTo>
                    <a:pt x="0" y="19395"/>
                    <a:pt x="5603" y="24998"/>
                    <a:pt x="12508" y="24998"/>
                  </a:cubicBezTo>
                  <a:cubicBezTo>
                    <a:pt x="19395" y="24998"/>
                    <a:pt x="24998" y="19395"/>
                    <a:pt x="24998" y="12508"/>
                  </a:cubicBezTo>
                  <a:cubicBezTo>
                    <a:pt x="24998" y="5621"/>
                    <a:pt x="19395" y="0"/>
                    <a:pt x="12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9"/>
          <p:cNvGrpSpPr/>
          <p:nvPr/>
        </p:nvGrpSpPr>
        <p:grpSpPr>
          <a:xfrm>
            <a:off x="5150900" y="2709406"/>
            <a:ext cx="624975" cy="624950"/>
            <a:chOff x="5150900" y="2709406"/>
            <a:chExt cx="624975" cy="624950"/>
          </a:xfrm>
        </p:grpSpPr>
        <p:sp>
          <p:nvSpPr>
            <p:cNvPr id="292" name="Google Shape;292;p39"/>
            <p:cNvSpPr/>
            <p:nvPr/>
          </p:nvSpPr>
          <p:spPr>
            <a:xfrm rot="10800000" flipH="1">
              <a:off x="5167400" y="2725456"/>
              <a:ext cx="591950" cy="592400"/>
            </a:xfrm>
            <a:custGeom>
              <a:avLst/>
              <a:gdLst/>
              <a:ahLst/>
              <a:cxnLst/>
              <a:rect l="l" t="t" r="r" b="b"/>
              <a:pathLst>
                <a:path w="23678" h="23696" extrusionOk="0">
                  <a:moveTo>
                    <a:pt x="11848" y="0"/>
                  </a:moveTo>
                  <a:cubicBezTo>
                    <a:pt x="5300" y="0"/>
                    <a:pt x="1" y="5300"/>
                    <a:pt x="1" y="11848"/>
                  </a:cubicBezTo>
                  <a:cubicBezTo>
                    <a:pt x="1" y="18378"/>
                    <a:pt x="5300" y="23695"/>
                    <a:pt x="11848" y="23695"/>
                  </a:cubicBezTo>
                  <a:cubicBezTo>
                    <a:pt x="18379" y="23695"/>
                    <a:pt x="23678" y="18378"/>
                    <a:pt x="23678" y="11848"/>
                  </a:cubicBezTo>
                  <a:cubicBezTo>
                    <a:pt x="23678" y="5300"/>
                    <a:pt x="18379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9"/>
            <p:cNvSpPr/>
            <p:nvPr/>
          </p:nvSpPr>
          <p:spPr>
            <a:xfrm rot="10800000" flipH="1">
              <a:off x="5150900" y="2709406"/>
              <a:ext cx="624975" cy="624950"/>
            </a:xfrm>
            <a:custGeom>
              <a:avLst/>
              <a:gdLst/>
              <a:ahLst/>
              <a:cxnLst/>
              <a:rect l="l" t="t" r="r" b="b"/>
              <a:pathLst>
                <a:path w="24999" h="24998" extrusionOk="0">
                  <a:moveTo>
                    <a:pt x="12508" y="1321"/>
                  </a:moveTo>
                  <a:cubicBezTo>
                    <a:pt x="14364" y="1321"/>
                    <a:pt x="16130" y="1785"/>
                    <a:pt x="17683" y="2587"/>
                  </a:cubicBezTo>
                  <a:cubicBezTo>
                    <a:pt x="16666" y="6852"/>
                    <a:pt x="14524" y="11045"/>
                    <a:pt x="12223" y="14631"/>
                  </a:cubicBezTo>
                  <a:cubicBezTo>
                    <a:pt x="11063" y="13650"/>
                    <a:pt x="10296" y="12098"/>
                    <a:pt x="9992" y="10117"/>
                  </a:cubicBezTo>
                  <a:cubicBezTo>
                    <a:pt x="9903" y="9510"/>
                    <a:pt x="9867" y="8904"/>
                    <a:pt x="9867" y="8261"/>
                  </a:cubicBezTo>
                  <a:cubicBezTo>
                    <a:pt x="9867" y="6067"/>
                    <a:pt x="10403" y="3694"/>
                    <a:pt x="11420" y="1392"/>
                  </a:cubicBezTo>
                  <a:cubicBezTo>
                    <a:pt x="11420" y="1392"/>
                    <a:pt x="11420" y="1374"/>
                    <a:pt x="11420" y="1374"/>
                  </a:cubicBezTo>
                  <a:cubicBezTo>
                    <a:pt x="11777" y="1338"/>
                    <a:pt x="12133" y="1321"/>
                    <a:pt x="12508" y="1321"/>
                  </a:cubicBezTo>
                  <a:close/>
                  <a:moveTo>
                    <a:pt x="18646" y="3158"/>
                  </a:moveTo>
                  <a:cubicBezTo>
                    <a:pt x="21073" y="4764"/>
                    <a:pt x="22839" y="7262"/>
                    <a:pt x="23446" y="10188"/>
                  </a:cubicBezTo>
                  <a:cubicBezTo>
                    <a:pt x="22322" y="11901"/>
                    <a:pt x="20948" y="13311"/>
                    <a:pt x="19449" y="14310"/>
                  </a:cubicBezTo>
                  <a:cubicBezTo>
                    <a:pt x="18038" y="15254"/>
                    <a:pt x="16620" y="15734"/>
                    <a:pt x="15313" y="15734"/>
                  </a:cubicBezTo>
                  <a:cubicBezTo>
                    <a:pt x="14620" y="15734"/>
                    <a:pt x="13959" y="15599"/>
                    <a:pt x="13347" y="15327"/>
                  </a:cubicBezTo>
                  <a:cubicBezTo>
                    <a:pt x="13258" y="15291"/>
                    <a:pt x="13186" y="15256"/>
                    <a:pt x="13097" y="15220"/>
                  </a:cubicBezTo>
                  <a:cubicBezTo>
                    <a:pt x="15434" y="11634"/>
                    <a:pt x="17575" y="7423"/>
                    <a:pt x="18646" y="3158"/>
                  </a:cubicBezTo>
                  <a:close/>
                  <a:moveTo>
                    <a:pt x="10171" y="1553"/>
                  </a:moveTo>
                  <a:cubicBezTo>
                    <a:pt x="8975" y="4514"/>
                    <a:pt x="8529" y="7601"/>
                    <a:pt x="8940" y="10278"/>
                  </a:cubicBezTo>
                  <a:cubicBezTo>
                    <a:pt x="9279" y="12579"/>
                    <a:pt x="10224" y="14399"/>
                    <a:pt x="11616" y="15523"/>
                  </a:cubicBezTo>
                  <a:cubicBezTo>
                    <a:pt x="11295" y="16005"/>
                    <a:pt x="10974" y="16451"/>
                    <a:pt x="10653" y="16897"/>
                  </a:cubicBezTo>
                  <a:cubicBezTo>
                    <a:pt x="8636" y="15541"/>
                    <a:pt x="7155" y="14060"/>
                    <a:pt x="6103" y="12758"/>
                  </a:cubicBezTo>
                  <a:cubicBezTo>
                    <a:pt x="4069" y="10206"/>
                    <a:pt x="3248" y="7797"/>
                    <a:pt x="2945" y="6673"/>
                  </a:cubicBezTo>
                  <a:cubicBezTo>
                    <a:pt x="4533" y="4104"/>
                    <a:pt x="7120" y="2213"/>
                    <a:pt x="10171" y="1553"/>
                  </a:cubicBezTo>
                  <a:close/>
                  <a:moveTo>
                    <a:pt x="2249" y="8047"/>
                  </a:moveTo>
                  <a:cubicBezTo>
                    <a:pt x="2713" y="9385"/>
                    <a:pt x="3605" y="11312"/>
                    <a:pt x="5228" y="13364"/>
                  </a:cubicBezTo>
                  <a:cubicBezTo>
                    <a:pt x="6549" y="15042"/>
                    <a:pt x="8155" y="16523"/>
                    <a:pt x="10010" y="17772"/>
                  </a:cubicBezTo>
                  <a:cubicBezTo>
                    <a:pt x="9707" y="18200"/>
                    <a:pt x="9386" y="18610"/>
                    <a:pt x="9082" y="18985"/>
                  </a:cubicBezTo>
                  <a:cubicBezTo>
                    <a:pt x="7976" y="18432"/>
                    <a:pt x="6656" y="17932"/>
                    <a:pt x="5103" y="17575"/>
                  </a:cubicBezTo>
                  <a:cubicBezTo>
                    <a:pt x="3962" y="17308"/>
                    <a:pt x="2998" y="17040"/>
                    <a:pt x="2159" y="16772"/>
                  </a:cubicBezTo>
                  <a:cubicBezTo>
                    <a:pt x="1606" y="15452"/>
                    <a:pt x="1303" y="14007"/>
                    <a:pt x="1303" y="12508"/>
                  </a:cubicBezTo>
                  <a:cubicBezTo>
                    <a:pt x="1303" y="10920"/>
                    <a:pt x="1642" y="9403"/>
                    <a:pt x="2249" y="8047"/>
                  </a:cubicBezTo>
                  <a:close/>
                  <a:moveTo>
                    <a:pt x="23660" y="11741"/>
                  </a:moveTo>
                  <a:cubicBezTo>
                    <a:pt x="23678" y="11991"/>
                    <a:pt x="23696" y="12258"/>
                    <a:pt x="23696" y="12508"/>
                  </a:cubicBezTo>
                  <a:cubicBezTo>
                    <a:pt x="23696" y="15809"/>
                    <a:pt x="22250" y="18771"/>
                    <a:pt x="19984" y="20823"/>
                  </a:cubicBezTo>
                  <a:cubicBezTo>
                    <a:pt x="16505" y="20002"/>
                    <a:pt x="13739" y="18806"/>
                    <a:pt x="11563" y="17486"/>
                  </a:cubicBezTo>
                  <a:cubicBezTo>
                    <a:pt x="11884" y="17040"/>
                    <a:pt x="12187" y="16594"/>
                    <a:pt x="12508" y="16112"/>
                  </a:cubicBezTo>
                  <a:cubicBezTo>
                    <a:pt x="12633" y="16184"/>
                    <a:pt x="12776" y="16255"/>
                    <a:pt x="12901" y="16308"/>
                  </a:cubicBezTo>
                  <a:cubicBezTo>
                    <a:pt x="13658" y="16646"/>
                    <a:pt x="14468" y="16813"/>
                    <a:pt x="15309" y="16813"/>
                  </a:cubicBezTo>
                  <a:cubicBezTo>
                    <a:pt x="16827" y="16813"/>
                    <a:pt x="18449" y="16270"/>
                    <a:pt x="20056" y="15202"/>
                  </a:cubicBezTo>
                  <a:cubicBezTo>
                    <a:pt x="21376" y="14328"/>
                    <a:pt x="22589" y="13150"/>
                    <a:pt x="23660" y="11741"/>
                  </a:cubicBezTo>
                  <a:close/>
                  <a:moveTo>
                    <a:pt x="2820" y="18093"/>
                  </a:moveTo>
                  <a:cubicBezTo>
                    <a:pt x="3426" y="18271"/>
                    <a:pt x="4104" y="18450"/>
                    <a:pt x="4854" y="18628"/>
                  </a:cubicBezTo>
                  <a:cubicBezTo>
                    <a:pt x="6228" y="18931"/>
                    <a:pt x="7387" y="19377"/>
                    <a:pt x="8387" y="19859"/>
                  </a:cubicBezTo>
                  <a:cubicBezTo>
                    <a:pt x="7726" y="20644"/>
                    <a:pt x="7102" y="21340"/>
                    <a:pt x="6531" y="21965"/>
                  </a:cubicBezTo>
                  <a:cubicBezTo>
                    <a:pt x="4996" y="20983"/>
                    <a:pt x="3712" y="19663"/>
                    <a:pt x="2820" y="18093"/>
                  </a:cubicBezTo>
                  <a:close/>
                  <a:moveTo>
                    <a:pt x="10920" y="18360"/>
                  </a:moveTo>
                  <a:cubicBezTo>
                    <a:pt x="11170" y="18521"/>
                    <a:pt x="11438" y="18681"/>
                    <a:pt x="11705" y="18842"/>
                  </a:cubicBezTo>
                  <a:cubicBezTo>
                    <a:pt x="13846" y="20038"/>
                    <a:pt x="16255" y="20983"/>
                    <a:pt x="18914" y="21661"/>
                  </a:cubicBezTo>
                  <a:cubicBezTo>
                    <a:pt x="17486" y="22660"/>
                    <a:pt x="15827" y="23338"/>
                    <a:pt x="14043" y="23588"/>
                  </a:cubicBezTo>
                  <a:lnTo>
                    <a:pt x="14168" y="23517"/>
                  </a:lnTo>
                  <a:cubicBezTo>
                    <a:pt x="14114" y="23392"/>
                    <a:pt x="12990" y="21304"/>
                    <a:pt x="10028" y="19520"/>
                  </a:cubicBezTo>
                  <a:cubicBezTo>
                    <a:pt x="10331" y="19145"/>
                    <a:pt x="10617" y="18753"/>
                    <a:pt x="10920" y="18360"/>
                  </a:cubicBezTo>
                  <a:close/>
                  <a:moveTo>
                    <a:pt x="9350" y="20377"/>
                  </a:moveTo>
                  <a:cubicBezTo>
                    <a:pt x="11473" y="21626"/>
                    <a:pt x="12580" y="23053"/>
                    <a:pt x="13008" y="23677"/>
                  </a:cubicBezTo>
                  <a:cubicBezTo>
                    <a:pt x="12847" y="23695"/>
                    <a:pt x="12669" y="23695"/>
                    <a:pt x="12508" y="23695"/>
                  </a:cubicBezTo>
                  <a:cubicBezTo>
                    <a:pt x="10706" y="23695"/>
                    <a:pt x="8993" y="23267"/>
                    <a:pt x="7494" y="22500"/>
                  </a:cubicBezTo>
                  <a:cubicBezTo>
                    <a:pt x="8065" y="21875"/>
                    <a:pt x="8690" y="21162"/>
                    <a:pt x="9350" y="20377"/>
                  </a:cubicBezTo>
                  <a:close/>
                  <a:moveTo>
                    <a:pt x="12508" y="0"/>
                  </a:moveTo>
                  <a:cubicBezTo>
                    <a:pt x="5603" y="0"/>
                    <a:pt x="0" y="5621"/>
                    <a:pt x="0" y="12508"/>
                  </a:cubicBezTo>
                  <a:cubicBezTo>
                    <a:pt x="0" y="19395"/>
                    <a:pt x="5603" y="24998"/>
                    <a:pt x="12508" y="24998"/>
                  </a:cubicBezTo>
                  <a:cubicBezTo>
                    <a:pt x="19395" y="24998"/>
                    <a:pt x="24998" y="19395"/>
                    <a:pt x="24998" y="12508"/>
                  </a:cubicBezTo>
                  <a:cubicBezTo>
                    <a:pt x="24998" y="5621"/>
                    <a:pt x="19395" y="0"/>
                    <a:pt x="12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" name="Google Shape;294;p39"/>
          <p:cNvGrpSpPr/>
          <p:nvPr/>
        </p:nvGrpSpPr>
        <p:grpSpPr>
          <a:xfrm>
            <a:off x="3368050" y="2709406"/>
            <a:ext cx="624975" cy="624950"/>
            <a:chOff x="3368050" y="2709406"/>
            <a:chExt cx="624975" cy="624950"/>
          </a:xfrm>
        </p:grpSpPr>
        <p:sp>
          <p:nvSpPr>
            <p:cNvPr id="295" name="Google Shape;295;p39"/>
            <p:cNvSpPr/>
            <p:nvPr/>
          </p:nvSpPr>
          <p:spPr>
            <a:xfrm flipH="1">
              <a:off x="3384575" y="2725906"/>
              <a:ext cx="591950" cy="592400"/>
            </a:xfrm>
            <a:custGeom>
              <a:avLst/>
              <a:gdLst/>
              <a:ahLst/>
              <a:cxnLst/>
              <a:rect l="l" t="t" r="r" b="b"/>
              <a:pathLst>
                <a:path w="23678" h="23696" extrusionOk="0">
                  <a:moveTo>
                    <a:pt x="11848" y="0"/>
                  </a:moveTo>
                  <a:cubicBezTo>
                    <a:pt x="5300" y="0"/>
                    <a:pt x="1" y="5300"/>
                    <a:pt x="1" y="11848"/>
                  </a:cubicBezTo>
                  <a:cubicBezTo>
                    <a:pt x="1" y="18378"/>
                    <a:pt x="5300" y="23695"/>
                    <a:pt x="11848" y="23695"/>
                  </a:cubicBezTo>
                  <a:cubicBezTo>
                    <a:pt x="18379" y="23695"/>
                    <a:pt x="23678" y="18378"/>
                    <a:pt x="23678" y="11848"/>
                  </a:cubicBezTo>
                  <a:cubicBezTo>
                    <a:pt x="23678" y="5300"/>
                    <a:pt x="18379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9"/>
            <p:cNvSpPr/>
            <p:nvPr/>
          </p:nvSpPr>
          <p:spPr>
            <a:xfrm flipH="1">
              <a:off x="3368050" y="2709406"/>
              <a:ext cx="624975" cy="624950"/>
            </a:xfrm>
            <a:custGeom>
              <a:avLst/>
              <a:gdLst/>
              <a:ahLst/>
              <a:cxnLst/>
              <a:rect l="l" t="t" r="r" b="b"/>
              <a:pathLst>
                <a:path w="24999" h="24998" extrusionOk="0">
                  <a:moveTo>
                    <a:pt x="12508" y="1321"/>
                  </a:moveTo>
                  <a:cubicBezTo>
                    <a:pt x="14364" y="1321"/>
                    <a:pt x="16130" y="1785"/>
                    <a:pt x="17683" y="2587"/>
                  </a:cubicBezTo>
                  <a:cubicBezTo>
                    <a:pt x="16666" y="6852"/>
                    <a:pt x="14524" y="11045"/>
                    <a:pt x="12223" y="14631"/>
                  </a:cubicBezTo>
                  <a:cubicBezTo>
                    <a:pt x="11063" y="13650"/>
                    <a:pt x="10296" y="12098"/>
                    <a:pt x="9992" y="10117"/>
                  </a:cubicBezTo>
                  <a:cubicBezTo>
                    <a:pt x="9903" y="9510"/>
                    <a:pt x="9867" y="8904"/>
                    <a:pt x="9867" y="8261"/>
                  </a:cubicBezTo>
                  <a:cubicBezTo>
                    <a:pt x="9867" y="6067"/>
                    <a:pt x="10403" y="3694"/>
                    <a:pt x="11420" y="1392"/>
                  </a:cubicBezTo>
                  <a:cubicBezTo>
                    <a:pt x="11420" y="1392"/>
                    <a:pt x="11420" y="1374"/>
                    <a:pt x="11420" y="1374"/>
                  </a:cubicBezTo>
                  <a:cubicBezTo>
                    <a:pt x="11777" y="1338"/>
                    <a:pt x="12133" y="1321"/>
                    <a:pt x="12508" y="1321"/>
                  </a:cubicBezTo>
                  <a:close/>
                  <a:moveTo>
                    <a:pt x="18646" y="3158"/>
                  </a:moveTo>
                  <a:cubicBezTo>
                    <a:pt x="21073" y="4764"/>
                    <a:pt x="22839" y="7262"/>
                    <a:pt x="23446" y="10188"/>
                  </a:cubicBezTo>
                  <a:cubicBezTo>
                    <a:pt x="22322" y="11901"/>
                    <a:pt x="20948" y="13311"/>
                    <a:pt x="19449" y="14310"/>
                  </a:cubicBezTo>
                  <a:cubicBezTo>
                    <a:pt x="18038" y="15254"/>
                    <a:pt x="16620" y="15734"/>
                    <a:pt x="15313" y="15734"/>
                  </a:cubicBezTo>
                  <a:cubicBezTo>
                    <a:pt x="14620" y="15734"/>
                    <a:pt x="13959" y="15599"/>
                    <a:pt x="13347" y="15327"/>
                  </a:cubicBezTo>
                  <a:cubicBezTo>
                    <a:pt x="13258" y="15291"/>
                    <a:pt x="13186" y="15256"/>
                    <a:pt x="13097" y="15220"/>
                  </a:cubicBezTo>
                  <a:cubicBezTo>
                    <a:pt x="15434" y="11634"/>
                    <a:pt x="17575" y="7423"/>
                    <a:pt x="18646" y="3158"/>
                  </a:cubicBezTo>
                  <a:close/>
                  <a:moveTo>
                    <a:pt x="10171" y="1553"/>
                  </a:moveTo>
                  <a:cubicBezTo>
                    <a:pt x="8975" y="4514"/>
                    <a:pt x="8529" y="7601"/>
                    <a:pt x="8940" y="10278"/>
                  </a:cubicBezTo>
                  <a:cubicBezTo>
                    <a:pt x="9279" y="12579"/>
                    <a:pt x="10224" y="14399"/>
                    <a:pt x="11616" y="15523"/>
                  </a:cubicBezTo>
                  <a:cubicBezTo>
                    <a:pt x="11295" y="16005"/>
                    <a:pt x="10974" y="16451"/>
                    <a:pt x="10653" y="16897"/>
                  </a:cubicBezTo>
                  <a:cubicBezTo>
                    <a:pt x="8636" y="15541"/>
                    <a:pt x="7155" y="14060"/>
                    <a:pt x="6103" y="12758"/>
                  </a:cubicBezTo>
                  <a:cubicBezTo>
                    <a:pt x="4069" y="10206"/>
                    <a:pt x="3248" y="7797"/>
                    <a:pt x="2945" y="6673"/>
                  </a:cubicBezTo>
                  <a:cubicBezTo>
                    <a:pt x="4533" y="4104"/>
                    <a:pt x="7120" y="2213"/>
                    <a:pt x="10171" y="1553"/>
                  </a:cubicBezTo>
                  <a:close/>
                  <a:moveTo>
                    <a:pt x="2249" y="8047"/>
                  </a:moveTo>
                  <a:cubicBezTo>
                    <a:pt x="2713" y="9385"/>
                    <a:pt x="3605" y="11312"/>
                    <a:pt x="5228" y="13364"/>
                  </a:cubicBezTo>
                  <a:cubicBezTo>
                    <a:pt x="6549" y="15042"/>
                    <a:pt x="8155" y="16523"/>
                    <a:pt x="10010" y="17772"/>
                  </a:cubicBezTo>
                  <a:cubicBezTo>
                    <a:pt x="9707" y="18200"/>
                    <a:pt x="9386" y="18610"/>
                    <a:pt x="9082" y="18985"/>
                  </a:cubicBezTo>
                  <a:cubicBezTo>
                    <a:pt x="7976" y="18432"/>
                    <a:pt x="6656" y="17932"/>
                    <a:pt x="5103" y="17575"/>
                  </a:cubicBezTo>
                  <a:cubicBezTo>
                    <a:pt x="3962" y="17308"/>
                    <a:pt x="2998" y="17040"/>
                    <a:pt x="2159" y="16772"/>
                  </a:cubicBezTo>
                  <a:cubicBezTo>
                    <a:pt x="1606" y="15452"/>
                    <a:pt x="1303" y="14007"/>
                    <a:pt x="1303" y="12508"/>
                  </a:cubicBezTo>
                  <a:cubicBezTo>
                    <a:pt x="1303" y="10920"/>
                    <a:pt x="1642" y="9403"/>
                    <a:pt x="2249" y="8047"/>
                  </a:cubicBezTo>
                  <a:close/>
                  <a:moveTo>
                    <a:pt x="23660" y="11741"/>
                  </a:moveTo>
                  <a:cubicBezTo>
                    <a:pt x="23678" y="11991"/>
                    <a:pt x="23696" y="12258"/>
                    <a:pt x="23696" y="12508"/>
                  </a:cubicBezTo>
                  <a:cubicBezTo>
                    <a:pt x="23696" y="15809"/>
                    <a:pt x="22250" y="18771"/>
                    <a:pt x="19984" y="20823"/>
                  </a:cubicBezTo>
                  <a:cubicBezTo>
                    <a:pt x="16505" y="20002"/>
                    <a:pt x="13739" y="18806"/>
                    <a:pt x="11563" y="17486"/>
                  </a:cubicBezTo>
                  <a:cubicBezTo>
                    <a:pt x="11884" y="17040"/>
                    <a:pt x="12187" y="16594"/>
                    <a:pt x="12508" y="16112"/>
                  </a:cubicBezTo>
                  <a:cubicBezTo>
                    <a:pt x="12633" y="16184"/>
                    <a:pt x="12776" y="16255"/>
                    <a:pt x="12901" y="16308"/>
                  </a:cubicBezTo>
                  <a:cubicBezTo>
                    <a:pt x="13658" y="16646"/>
                    <a:pt x="14468" y="16813"/>
                    <a:pt x="15309" y="16813"/>
                  </a:cubicBezTo>
                  <a:cubicBezTo>
                    <a:pt x="16827" y="16813"/>
                    <a:pt x="18449" y="16270"/>
                    <a:pt x="20056" y="15202"/>
                  </a:cubicBezTo>
                  <a:cubicBezTo>
                    <a:pt x="21376" y="14328"/>
                    <a:pt x="22589" y="13150"/>
                    <a:pt x="23660" y="11741"/>
                  </a:cubicBezTo>
                  <a:close/>
                  <a:moveTo>
                    <a:pt x="2820" y="18093"/>
                  </a:moveTo>
                  <a:cubicBezTo>
                    <a:pt x="3426" y="18271"/>
                    <a:pt x="4104" y="18450"/>
                    <a:pt x="4854" y="18628"/>
                  </a:cubicBezTo>
                  <a:cubicBezTo>
                    <a:pt x="6228" y="18931"/>
                    <a:pt x="7387" y="19377"/>
                    <a:pt x="8387" y="19859"/>
                  </a:cubicBezTo>
                  <a:cubicBezTo>
                    <a:pt x="7726" y="20644"/>
                    <a:pt x="7102" y="21340"/>
                    <a:pt x="6531" y="21965"/>
                  </a:cubicBezTo>
                  <a:cubicBezTo>
                    <a:pt x="4996" y="20983"/>
                    <a:pt x="3712" y="19663"/>
                    <a:pt x="2820" y="18093"/>
                  </a:cubicBezTo>
                  <a:close/>
                  <a:moveTo>
                    <a:pt x="10920" y="18360"/>
                  </a:moveTo>
                  <a:cubicBezTo>
                    <a:pt x="11170" y="18521"/>
                    <a:pt x="11438" y="18681"/>
                    <a:pt x="11705" y="18842"/>
                  </a:cubicBezTo>
                  <a:cubicBezTo>
                    <a:pt x="13846" y="20038"/>
                    <a:pt x="16255" y="20983"/>
                    <a:pt x="18914" y="21661"/>
                  </a:cubicBezTo>
                  <a:cubicBezTo>
                    <a:pt x="17486" y="22660"/>
                    <a:pt x="15827" y="23338"/>
                    <a:pt x="14043" y="23588"/>
                  </a:cubicBezTo>
                  <a:lnTo>
                    <a:pt x="14168" y="23517"/>
                  </a:lnTo>
                  <a:cubicBezTo>
                    <a:pt x="14114" y="23392"/>
                    <a:pt x="12990" y="21304"/>
                    <a:pt x="10028" y="19520"/>
                  </a:cubicBezTo>
                  <a:cubicBezTo>
                    <a:pt x="10331" y="19145"/>
                    <a:pt x="10617" y="18753"/>
                    <a:pt x="10920" y="18360"/>
                  </a:cubicBezTo>
                  <a:close/>
                  <a:moveTo>
                    <a:pt x="9350" y="20377"/>
                  </a:moveTo>
                  <a:cubicBezTo>
                    <a:pt x="11473" y="21626"/>
                    <a:pt x="12580" y="23053"/>
                    <a:pt x="13008" y="23677"/>
                  </a:cubicBezTo>
                  <a:cubicBezTo>
                    <a:pt x="12847" y="23695"/>
                    <a:pt x="12669" y="23695"/>
                    <a:pt x="12508" y="23695"/>
                  </a:cubicBezTo>
                  <a:cubicBezTo>
                    <a:pt x="10706" y="23695"/>
                    <a:pt x="8993" y="23267"/>
                    <a:pt x="7494" y="22500"/>
                  </a:cubicBezTo>
                  <a:cubicBezTo>
                    <a:pt x="8065" y="21875"/>
                    <a:pt x="8690" y="21162"/>
                    <a:pt x="9350" y="20377"/>
                  </a:cubicBezTo>
                  <a:close/>
                  <a:moveTo>
                    <a:pt x="12508" y="0"/>
                  </a:moveTo>
                  <a:cubicBezTo>
                    <a:pt x="5603" y="0"/>
                    <a:pt x="0" y="5621"/>
                    <a:pt x="0" y="12508"/>
                  </a:cubicBezTo>
                  <a:cubicBezTo>
                    <a:pt x="0" y="19395"/>
                    <a:pt x="5603" y="24998"/>
                    <a:pt x="12508" y="24998"/>
                  </a:cubicBezTo>
                  <a:cubicBezTo>
                    <a:pt x="19395" y="24998"/>
                    <a:pt x="24998" y="19395"/>
                    <a:pt x="24998" y="12508"/>
                  </a:cubicBezTo>
                  <a:cubicBezTo>
                    <a:pt x="24998" y="5621"/>
                    <a:pt x="19395" y="0"/>
                    <a:pt x="125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39"/>
          <p:cNvGrpSpPr/>
          <p:nvPr/>
        </p:nvGrpSpPr>
        <p:grpSpPr>
          <a:xfrm>
            <a:off x="7129475" y="1270475"/>
            <a:ext cx="2602500" cy="2602500"/>
            <a:chOff x="7129475" y="1270500"/>
            <a:chExt cx="2602500" cy="2602500"/>
          </a:xfrm>
        </p:grpSpPr>
        <p:sp>
          <p:nvSpPr>
            <p:cNvPr id="298" name="Google Shape;298;p39"/>
            <p:cNvSpPr/>
            <p:nvPr/>
          </p:nvSpPr>
          <p:spPr>
            <a:xfrm>
              <a:off x="7415177" y="2348213"/>
              <a:ext cx="446959" cy="447020"/>
            </a:xfrm>
            <a:custGeom>
              <a:avLst/>
              <a:gdLst/>
              <a:ahLst/>
              <a:cxnLst/>
              <a:rect l="l" t="t" r="r" b="b"/>
              <a:pathLst>
                <a:path w="24232" h="24232" extrusionOk="0">
                  <a:moveTo>
                    <a:pt x="12152" y="1"/>
                  </a:moveTo>
                  <a:lnTo>
                    <a:pt x="12152" y="1785"/>
                  </a:lnTo>
                  <a:cubicBezTo>
                    <a:pt x="13240" y="1803"/>
                    <a:pt x="14311" y="1964"/>
                    <a:pt x="15346" y="2303"/>
                  </a:cubicBezTo>
                  <a:lnTo>
                    <a:pt x="15899" y="608"/>
                  </a:lnTo>
                  <a:cubicBezTo>
                    <a:pt x="14685" y="215"/>
                    <a:pt x="13436" y="19"/>
                    <a:pt x="12152" y="1"/>
                  </a:cubicBezTo>
                  <a:close/>
                  <a:moveTo>
                    <a:pt x="8423" y="590"/>
                  </a:moveTo>
                  <a:cubicBezTo>
                    <a:pt x="7209" y="982"/>
                    <a:pt x="6067" y="1553"/>
                    <a:pt x="5033" y="2303"/>
                  </a:cubicBezTo>
                  <a:lnTo>
                    <a:pt x="6085" y="3748"/>
                  </a:lnTo>
                  <a:cubicBezTo>
                    <a:pt x="6960" y="3106"/>
                    <a:pt x="7923" y="2624"/>
                    <a:pt x="8958" y="2285"/>
                  </a:cubicBezTo>
                  <a:lnTo>
                    <a:pt x="8423" y="590"/>
                  </a:lnTo>
                  <a:close/>
                  <a:moveTo>
                    <a:pt x="19271" y="2338"/>
                  </a:moveTo>
                  <a:lnTo>
                    <a:pt x="18218" y="3784"/>
                  </a:lnTo>
                  <a:cubicBezTo>
                    <a:pt x="19093" y="4426"/>
                    <a:pt x="19860" y="5193"/>
                    <a:pt x="20502" y="6067"/>
                  </a:cubicBezTo>
                  <a:lnTo>
                    <a:pt x="21947" y="5033"/>
                  </a:lnTo>
                  <a:cubicBezTo>
                    <a:pt x="21198" y="3998"/>
                    <a:pt x="20288" y="3088"/>
                    <a:pt x="19271" y="2338"/>
                  </a:cubicBezTo>
                  <a:close/>
                  <a:moveTo>
                    <a:pt x="2338" y="4961"/>
                  </a:moveTo>
                  <a:cubicBezTo>
                    <a:pt x="1589" y="5996"/>
                    <a:pt x="1000" y="7138"/>
                    <a:pt x="608" y="8333"/>
                  </a:cubicBezTo>
                  <a:lnTo>
                    <a:pt x="2303" y="8887"/>
                  </a:lnTo>
                  <a:cubicBezTo>
                    <a:pt x="2642" y="7870"/>
                    <a:pt x="3141" y="6906"/>
                    <a:pt x="3784" y="6014"/>
                  </a:cubicBezTo>
                  <a:lnTo>
                    <a:pt x="2338" y="4961"/>
                  </a:lnTo>
                  <a:close/>
                  <a:moveTo>
                    <a:pt x="23660" y="8405"/>
                  </a:moveTo>
                  <a:lnTo>
                    <a:pt x="21965" y="8958"/>
                  </a:lnTo>
                  <a:cubicBezTo>
                    <a:pt x="22286" y="9975"/>
                    <a:pt x="22447" y="11046"/>
                    <a:pt x="22447" y="12116"/>
                  </a:cubicBezTo>
                  <a:lnTo>
                    <a:pt x="22447" y="12152"/>
                  </a:lnTo>
                  <a:lnTo>
                    <a:pt x="24231" y="12116"/>
                  </a:lnTo>
                  <a:cubicBezTo>
                    <a:pt x="24231" y="10849"/>
                    <a:pt x="24035" y="9600"/>
                    <a:pt x="23660" y="8405"/>
                  </a:cubicBezTo>
                  <a:close/>
                  <a:moveTo>
                    <a:pt x="1" y="12080"/>
                  </a:moveTo>
                  <a:lnTo>
                    <a:pt x="1" y="12116"/>
                  </a:lnTo>
                  <a:cubicBezTo>
                    <a:pt x="1" y="13401"/>
                    <a:pt x="197" y="14668"/>
                    <a:pt x="590" y="15863"/>
                  </a:cubicBezTo>
                  <a:lnTo>
                    <a:pt x="2303" y="15310"/>
                  </a:lnTo>
                  <a:cubicBezTo>
                    <a:pt x="1964" y="14293"/>
                    <a:pt x="1785" y="13222"/>
                    <a:pt x="1785" y="12116"/>
                  </a:cubicBezTo>
                  <a:lnTo>
                    <a:pt x="1785" y="12080"/>
                  </a:lnTo>
                  <a:close/>
                  <a:moveTo>
                    <a:pt x="21947" y="15328"/>
                  </a:moveTo>
                  <a:cubicBezTo>
                    <a:pt x="21608" y="16363"/>
                    <a:pt x="21109" y="17326"/>
                    <a:pt x="20466" y="18200"/>
                  </a:cubicBezTo>
                  <a:lnTo>
                    <a:pt x="21912" y="19253"/>
                  </a:lnTo>
                  <a:cubicBezTo>
                    <a:pt x="22661" y="18236"/>
                    <a:pt x="23250" y="17094"/>
                    <a:pt x="23642" y="15881"/>
                  </a:cubicBezTo>
                  <a:lnTo>
                    <a:pt x="21947" y="15328"/>
                  </a:lnTo>
                  <a:close/>
                  <a:moveTo>
                    <a:pt x="3766" y="18200"/>
                  </a:moveTo>
                  <a:lnTo>
                    <a:pt x="2320" y="19235"/>
                  </a:lnTo>
                  <a:cubicBezTo>
                    <a:pt x="3070" y="20270"/>
                    <a:pt x="3962" y="21180"/>
                    <a:pt x="4997" y="21930"/>
                  </a:cubicBezTo>
                  <a:lnTo>
                    <a:pt x="6050" y="20484"/>
                  </a:lnTo>
                  <a:cubicBezTo>
                    <a:pt x="5175" y="19842"/>
                    <a:pt x="4408" y="19075"/>
                    <a:pt x="3766" y="18200"/>
                  </a:cubicBezTo>
                  <a:close/>
                  <a:moveTo>
                    <a:pt x="18183" y="20484"/>
                  </a:moveTo>
                  <a:cubicBezTo>
                    <a:pt x="17308" y="21127"/>
                    <a:pt x="16327" y="21626"/>
                    <a:pt x="15310" y="21947"/>
                  </a:cubicBezTo>
                  <a:lnTo>
                    <a:pt x="15845" y="23660"/>
                  </a:lnTo>
                  <a:cubicBezTo>
                    <a:pt x="17059" y="23268"/>
                    <a:pt x="18200" y="22679"/>
                    <a:pt x="19235" y="21930"/>
                  </a:cubicBezTo>
                  <a:lnTo>
                    <a:pt x="18183" y="20484"/>
                  </a:lnTo>
                  <a:close/>
                  <a:moveTo>
                    <a:pt x="8922" y="21947"/>
                  </a:moveTo>
                  <a:lnTo>
                    <a:pt x="8369" y="23642"/>
                  </a:lnTo>
                  <a:cubicBezTo>
                    <a:pt x="9582" y="24035"/>
                    <a:pt x="10831" y="24231"/>
                    <a:pt x="12116" y="24231"/>
                  </a:cubicBezTo>
                  <a:lnTo>
                    <a:pt x="12116" y="22447"/>
                  </a:lnTo>
                  <a:cubicBezTo>
                    <a:pt x="11028" y="22447"/>
                    <a:pt x="9939" y="22286"/>
                    <a:pt x="8922" y="21947"/>
                  </a:cubicBezTo>
                  <a:close/>
                </a:path>
              </a:pathLst>
            </a:custGeom>
            <a:solidFill>
              <a:srgbClr val="E95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9"/>
            <p:cNvSpPr/>
            <p:nvPr/>
          </p:nvSpPr>
          <p:spPr>
            <a:xfrm rot="5400000">
              <a:off x="7129475" y="1270500"/>
              <a:ext cx="2602500" cy="2602500"/>
            </a:xfrm>
            <a:prstGeom prst="pie">
              <a:avLst>
                <a:gd name="adj1" fmla="val 0"/>
                <a:gd name="adj2" fmla="val 10800087"/>
              </a:avLst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9"/>
            <p:cNvSpPr/>
            <p:nvPr/>
          </p:nvSpPr>
          <p:spPr>
            <a:xfrm>
              <a:off x="7661825" y="2348250"/>
              <a:ext cx="768900" cy="4470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39"/>
          <p:cNvGrpSpPr/>
          <p:nvPr/>
        </p:nvGrpSpPr>
        <p:grpSpPr>
          <a:xfrm flipH="1">
            <a:off x="-588025" y="1270425"/>
            <a:ext cx="2602500" cy="2602500"/>
            <a:chOff x="7129475" y="1270500"/>
            <a:chExt cx="2602500" cy="2602500"/>
          </a:xfrm>
        </p:grpSpPr>
        <p:sp>
          <p:nvSpPr>
            <p:cNvPr id="302" name="Google Shape;302;p39"/>
            <p:cNvSpPr/>
            <p:nvPr/>
          </p:nvSpPr>
          <p:spPr>
            <a:xfrm>
              <a:off x="7415177" y="2348213"/>
              <a:ext cx="446959" cy="447020"/>
            </a:xfrm>
            <a:custGeom>
              <a:avLst/>
              <a:gdLst/>
              <a:ahLst/>
              <a:cxnLst/>
              <a:rect l="l" t="t" r="r" b="b"/>
              <a:pathLst>
                <a:path w="24232" h="24232" extrusionOk="0">
                  <a:moveTo>
                    <a:pt x="12152" y="1"/>
                  </a:moveTo>
                  <a:lnTo>
                    <a:pt x="12152" y="1785"/>
                  </a:lnTo>
                  <a:cubicBezTo>
                    <a:pt x="13240" y="1803"/>
                    <a:pt x="14311" y="1964"/>
                    <a:pt x="15346" y="2303"/>
                  </a:cubicBezTo>
                  <a:lnTo>
                    <a:pt x="15899" y="608"/>
                  </a:lnTo>
                  <a:cubicBezTo>
                    <a:pt x="14685" y="215"/>
                    <a:pt x="13436" y="19"/>
                    <a:pt x="12152" y="1"/>
                  </a:cubicBezTo>
                  <a:close/>
                  <a:moveTo>
                    <a:pt x="8423" y="590"/>
                  </a:moveTo>
                  <a:cubicBezTo>
                    <a:pt x="7209" y="982"/>
                    <a:pt x="6067" y="1553"/>
                    <a:pt x="5033" y="2303"/>
                  </a:cubicBezTo>
                  <a:lnTo>
                    <a:pt x="6085" y="3748"/>
                  </a:lnTo>
                  <a:cubicBezTo>
                    <a:pt x="6960" y="3106"/>
                    <a:pt x="7923" y="2624"/>
                    <a:pt x="8958" y="2285"/>
                  </a:cubicBezTo>
                  <a:lnTo>
                    <a:pt x="8423" y="590"/>
                  </a:lnTo>
                  <a:close/>
                  <a:moveTo>
                    <a:pt x="19271" y="2338"/>
                  </a:moveTo>
                  <a:lnTo>
                    <a:pt x="18218" y="3784"/>
                  </a:lnTo>
                  <a:cubicBezTo>
                    <a:pt x="19093" y="4426"/>
                    <a:pt x="19860" y="5193"/>
                    <a:pt x="20502" y="6067"/>
                  </a:cubicBezTo>
                  <a:lnTo>
                    <a:pt x="21947" y="5033"/>
                  </a:lnTo>
                  <a:cubicBezTo>
                    <a:pt x="21198" y="3998"/>
                    <a:pt x="20288" y="3088"/>
                    <a:pt x="19271" y="2338"/>
                  </a:cubicBezTo>
                  <a:close/>
                  <a:moveTo>
                    <a:pt x="2338" y="4961"/>
                  </a:moveTo>
                  <a:cubicBezTo>
                    <a:pt x="1589" y="5996"/>
                    <a:pt x="1000" y="7138"/>
                    <a:pt x="608" y="8333"/>
                  </a:cubicBezTo>
                  <a:lnTo>
                    <a:pt x="2303" y="8887"/>
                  </a:lnTo>
                  <a:cubicBezTo>
                    <a:pt x="2642" y="7870"/>
                    <a:pt x="3141" y="6906"/>
                    <a:pt x="3784" y="6014"/>
                  </a:cubicBezTo>
                  <a:lnTo>
                    <a:pt x="2338" y="4961"/>
                  </a:lnTo>
                  <a:close/>
                  <a:moveTo>
                    <a:pt x="23660" y="8405"/>
                  </a:moveTo>
                  <a:lnTo>
                    <a:pt x="21965" y="8958"/>
                  </a:lnTo>
                  <a:cubicBezTo>
                    <a:pt x="22286" y="9975"/>
                    <a:pt x="22447" y="11046"/>
                    <a:pt x="22447" y="12116"/>
                  </a:cubicBezTo>
                  <a:lnTo>
                    <a:pt x="22447" y="12152"/>
                  </a:lnTo>
                  <a:lnTo>
                    <a:pt x="24231" y="12116"/>
                  </a:lnTo>
                  <a:cubicBezTo>
                    <a:pt x="24231" y="10849"/>
                    <a:pt x="24035" y="9600"/>
                    <a:pt x="23660" y="8405"/>
                  </a:cubicBezTo>
                  <a:close/>
                  <a:moveTo>
                    <a:pt x="1" y="12080"/>
                  </a:moveTo>
                  <a:lnTo>
                    <a:pt x="1" y="12116"/>
                  </a:lnTo>
                  <a:cubicBezTo>
                    <a:pt x="1" y="13401"/>
                    <a:pt x="197" y="14668"/>
                    <a:pt x="590" y="15863"/>
                  </a:cubicBezTo>
                  <a:lnTo>
                    <a:pt x="2303" y="15310"/>
                  </a:lnTo>
                  <a:cubicBezTo>
                    <a:pt x="1964" y="14293"/>
                    <a:pt x="1785" y="13222"/>
                    <a:pt x="1785" y="12116"/>
                  </a:cubicBezTo>
                  <a:lnTo>
                    <a:pt x="1785" y="12080"/>
                  </a:lnTo>
                  <a:close/>
                  <a:moveTo>
                    <a:pt x="21947" y="15328"/>
                  </a:moveTo>
                  <a:cubicBezTo>
                    <a:pt x="21608" y="16363"/>
                    <a:pt x="21109" y="17326"/>
                    <a:pt x="20466" y="18200"/>
                  </a:cubicBezTo>
                  <a:lnTo>
                    <a:pt x="21912" y="19253"/>
                  </a:lnTo>
                  <a:cubicBezTo>
                    <a:pt x="22661" y="18236"/>
                    <a:pt x="23250" y="17094"/>
                    <a:pt x="23642" y="15881"/>
                  </a:cubicBezTo>
                  <a:lnTo>
                    <a:pt x="21947" y="15328"/>
                  </a:lnTo>
                  <a:close/>
                  <a:moveTo>
                    <a:pt x="3766" y="18200"/>
                  </a:moveTo>
                  <a:lnTo>
                    <a:pt x="2320" y="19235"/>
                  </a:lnTo>
                  <a:cubicBezTo>
                    <a:pt x="3070" y="20270"/>
                    <a:pt x="3962" y="21180"/>
                    <a:pt x="4997" y="21930"/>
                  </a:cubicBezTo>
                  <a:lnTo>
                    <a:pt x="6050" y="20484"/>
                  </a:lnTo>
                  <a:cubicBezTo>
                    <a:pt x="5175" y="19842"/>
                    <a:pt x="4408" y="19075"/>
                    <a:pt x="3766" y="18200"/>
                  </a:cubicBezTo>
                  <a:close/>
                  <a:moveTo>
                    <a:pt x="18183" y="20484"/>
                  </a:moveTo>
                  <a:cubicBezTo>
                    <a:pt x="17308" y="21127"/>
                    <a:pt x="16327" y="21626"/>
                    <a:pt x="15310" y="21947"/>
                  </a:cubicBezTo>
                  <a:lnTo>
                    <a:pt x="15845" y="23660"/>
                  </a:lnTo>
                  <a:cubicBezTo>
                    <a:pt x="17059" y="23268"/>
                    <a:pt x="18200" y="22679"/>
                    <a:pt x="19235" y="21930"/>
                  </a:cubicBezTo>
                  <a:lnTo>
                    <a:pt x="18183" y="20484"/>
                  </a:lnTo>
                  <a:close/>
                  <a:moveTo>
                    <a:pt x="8922" y="21947"/>
                  </a:moveTo>
                  <a:lnTo>
                    <a:pt x="8369" y="23642"/>
                  </a:lnTo>
                  <a:cubicBezTo>
                    <a:pt x="9582" y="24035"/>
                    <a:pt x="10831" y="24231"/>
                    <a:pt x="12116" y="24231"/>
                  </a:cubicBezTo>
                  <a:lnTo>
                    <a:pt x="12116" y="22447"/>
                  </a:lnTo>
                  <a:cubicBezTo>
                    <a:pt x="11028" y="22447"/>
                    <a:pt x="9939" y="22286"/>
                    <a:pt x="8922" y="21947"/>
                  </a:cubicBezTo>
                  <a:close/>
                </a:path>
              </a:pathLst>
            </a:custGeom>
            <a:solidFill>
              <a:srgbClr val="E95E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9"/>
            <p:cNvSpPr/>
            <p:nvPr/>
          </p:nvSpPr>
          <p:spPr>
            <a:xfrm rot="5400000">
              <a:off x="7129475" y="1270500"/>
              <a:ext cx="2602500" cy="2602500"/>
            </a:xfrm>
            <a:prstGeom prst="pie">
              <a:avLst>
                <a:gd name="adj1" fmla="val 0"/>
                <a:gd name="adj2" fmla="val 10800087"/>
              </a:avLst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9"/>
            <p:cNvSpPr/>
            <p:nvPr/>
          </p:nvSpPr>
          <p:spPr>
            <a:xfrm>
              <a:off x="7661825" y="2348250"/>
              <a:ext cx="768900" cy="447000"/>
            </a:xfrm>
            <a:prstGeom prst="rect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2B8F-2487-4D1A-BFE0-22FED8EBA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E2B9B5-E73E-494B-A9CF-67C1A6A5CEF6}"/>
              </a:ext>
            </a:extLst>
          </p:cNvPr>
          <p:cNvSpPr txBox="1"/>
          <p:nvPr/>
        </p:nvSpPr>
        <p:spPr>
          <a:xfrm>
            <a:off x="1263787" y="2149913"/>
            <a:ext cx="205165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lang="en-US" sz="1800" baseline="300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 </a:t>
            </a: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score on test set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1F73E2-E40A-4497-BF3A-FA603CDCADE1}"/>
              </a:ext>
            </a:extLst>
          </p:cNvPr>
          <p:cNvSpPr txBox="1"/>
          <p:nvPr/>
        </p:nvSpPr>
        <p:spPr>
          <a:xfrm>
            <a:off x="5858710" y="2220226"/>
            <a:ext cx="213088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lang="en-US" sz="1800" baseline="300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 </a:t>
            </a: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score on test set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F99BBD-0622-4453-A6F7-7D285FCC1F1B}"/>
              </a:ext>
            </a:extLst>
          </p:cNvPr>
          <p:cNvSpPr txBox="1"/>
          <p:nvPr/>
        </p:nvSpPr>
        <p:spPr>
          <a:xfrm>
            <a:off x="1913874" y="3162873"/>
            <a:ext cx="134045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MAE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6E220C-40C0-4AE8-9509-6764DF5AE958}"/>
              </a:ext>
            </a:extLst>
          </p:cNvPr>
          <p:cNvSpPr txBox="1"/>
          <p:nvPr/>
        </p:nvSpPr>
        <p:spPr>
          <a:xfrm>
            <a:off x="6458150" y="3162873"/>
            <a:ext cx="134045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MAE</a:t>
            </a:r>
          </a:p>
        </p:txBody>
      </p:sp>
      <p:grpSp>
        <p:nvGrpSpPr>
          <p:cNvPr id="19" name="Google Shape;1050;p68">
            <a:extLst>
              <a:ext uri="{FF2B5EF4-FFF2-40B4-BE49-F238E27FC236}">
                <a16:creationId xmlns:a16="http://schemas.microsoft.com/office/drawing/2014/main" id="{775E4662-1256-4E15-9215-FB1835708BC5}"/>
              </a:ext>
            </a:extLst>
          </p:cNvPr>
          <p:cNvGrpSpPr/>
          <p:nvPr/>
        </p:nvGrpSpPr>
        <p:grpSpPr>
          <a:xfrm>
            <a:off x="4438503" y="1966067"/>
            <a:ext cx="368085" cy="410575"/>
            <a:chOff x="2684350" y="3353300"/>
            <a:chExt cx="328325" cy="366225"/>
          </a:xfrm>
          <a:solidFill>
            <a:srgbClr val="F9A350"/>
          </a:solidFill>
        </p:grpSpPr>
        <p:sp>
          <p:nvSpPr>
            <p:cNvPr id="20" name="Google Shape;1051;p68">
              <a:extLst>
                <a:ext uri="{FF2B5EF4-FFF2-40B4-BE49-F238E27FC236}">
                  <a16:creationId xmlns:a16="http://schemas.microsoft.com/office/drawing/2014/main" id="{FD1197E4-3D31-4BDC-AE48-25A4552F1BD5}"/>
                </a:ext>
              </a:extLst>
            </p:cNvPr>
            <p:cNvSpPr/>
            <p:nvPr/>
          </p:nvSpPr>
          <p:spPr>
            <a:xfrm>
              <a:off x="2793175" y="3353300"/>
              <a:ext cx="110650" cy="68700"/>
            </a:xfrm>
            <a:custGeom>
              <a:avLst/>
              <a:gdLst/>
              <a:ahLst/>
              <a:cxnLst/>
              <a:rect l="l" t="t" r="r" b="b"/>
              <a:pathLst>
                <a:path w="4426" h="2748" extrusionOk="0">
                  <a:moveTo>
                    <a:pt x="2213" y="1071"/>
                  </a:moveTo>
                  <a:cubicBezTo>
                    <a:pt x="2856" y="1071"/>
                    <a:pt x="3248" y="1267"/>
                    <a:pt x="3355" y="1374"/>
                  </a:cubicBezTo>
                  <a:cubicBezTo>
                    <a:pt x="3248" y="1481"/>
                    <a:pt x="2856" y="1677"/>
                    <a:pt x="2213" y="1677"/>
                  </a:cubicBezTo>
                  <a:cubicBezTo>
                    <a:pt x="1589" y="1677"/>
                    <a:pt x="1196" y="1481"/>
                    <a:pt x="1089" y="1374"/>
                  </a:cubicBezTo>
                  <a:cubicBezTo>
                    <a:pt x="1196" y="1267"/>
                    <a:pt x="1589" y="1071"/>
                    <a:pt x="2213" y="1071"/>
                  </a:cubicBezTo>
                  <a:close/>
                  <a:moveTo>
                    <a:pt x="2213" y="0"/>
                  </a:moveTo>
                  <a:cubicBezTo>
                    <a:pt x="929" y="0"/>
                    <a:pt x="1" y="589"/>
                    <a:pt x="1" y="1374"/>
                  </a:cubicBezTo>
                  <a:cubicBezTo>
                    <a:pt x="1" y="2177"/>
                    <a:pt x="929" y="2748"/>
                    <a:pt x="2213" y="2748"/>
                  </a:cubicBezTo>
                  <a:cubicBezTo>
                    <a:pt x="3498" y="2748"/>
                    <a:pt x="4426" y="2177"/>
                    <a:pt x="4426" y="1374"/>
                  </a:cubicBezTo>
                  <a:cubicBezTo>
                    <a:pt x="4426" y="589"/>
                    <a:pt x="3498" y="0"/>
                    <a:pt x="22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52;p68">
              <a:extLst>
                <a:ext uri="{FF2B5EF4-FFF2-40B4-BE49-F238E27FC236}">
                  <a16:creationId xmlns:a16="http://schemas.microsoft.com/office/drawing/2014/main" id="{33FC8A17-E0AE-4916-AE8B-AD2BAB3D313E}"/>
                </a:ext>
              </a:extLst>
            </p:cNvPr>
            <p:cNvSpPr/>
            <p:nvPr/>
          </p:nvSpPr>
          <p:spPr>
            <a:xfrm>
              <a:off x="2840900" y="3571850"/>
              <a:ext cx="15650" cy="15200"/>
            </a:xfrm>
            <a:custGeom>
              <a:avLst/>
              <a:gdLst/>
              <a:ahLst/>
              <a:cxnLst/>
              <a:rect l="l" t="t" r="r" b="b"/>
              <a:pathLst>
                <a:path w="626" h="608" extrusionOk="0">
                  <a:moveTo>
                    <a:pt x="304" y="1"/>
                  </a:moveTo>
                  <a:cubicBezTo>
                    <a:pt x="144" y="1"/>
                    <a:pt x="1" y="126"/>
                    <a:pt x="1" y="304"/>
                  </a:cubicBezTo>
                  <a:cubicBezTo>
                    <a:pt x="1" y="483"/>
                    <a:pt x="144" y="608"/>
                    <a:pt x="304" y="608"/>
                  </a:cubicBezTo>
                  <a:cubicBezTo>
                    <a:pt x="483" y="608"/>
                    <a:pt x="625" y="465"/>
                    <a:pt x="625" y="304"/>
                  </a:cubicBezTo>
                  <a:cubicBezTo>
                    <a:pt x="625" y="126"/>
                    <a:pt x="483" y="1"/>
                    <a:pt x="3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53;p68">
              <a:extLst>
                <a:ext uri="{FF2B5EF4-FFF2-40B4-BE49-F238E27FC236}">
                  <a16:creationId xmlns:a16="http://schemas.microsoft.com/office/drawing/2014/main" id="{15F5101F-F451-4BAF-A36A-C91021E42EBF}"/>
                </a:ext>
              </a:extLst>
            </p:cNvPr>
            <p:cNvSpPr/>
            <p:nvPr/>
          </p:nvSpPr>
          <p:spPr>
            <a:xfrm>
              <a:off x="2862325" y="3438500"/>
              <a:ext cx="126700" cy="230175"/>
            </a:xfrm>
            <a:custGeom>
              <a:avLst/>
              <a:gdLst/>
              <a:ahLst/>
              <a:cxnLst/>
              <a:rect l="l" t="t" r="r" b="b"/>
              <a:pathLst>
                <a:path w="5068" h="9207" extrusionOk="0">
                  <a:moveTo>
                    <a:pt x="0" y="0"/>
                  </a:moveTo>
                  <a:lnTo>
                    <a:pt x="0" y="4336"/>
                  </a:lnTo>
                  <a:cubicBezTo>
                    <a:pt x="500" y="4550"/>
                    <a:pt x="839" y="5049"/>
                    <a:pt x="839" y="5620"/>
                  </a:cubicBezTo>
                  <a:cubicBezTo>
                    <a:pt x="839" y="5799"/>
                    <a:pt x="803" y="5977"/>
                    <a:pt x="750" y="6138"/>
                  </a:cubicBezTo>
                  <a:lnTo>
                    <a:pt x="3801" y="9207"/>
                  </a:lnTo>
                  <a:cubicBezTo>
                    <a:pt x="4497" y="8350"/>
                    <a:pt x="4961" y="7316"/>
                    <a:pt x="5068" y="6156"/>
                  </a:cubicBezTo>
                  <a:lnTo>
                    <a:pt x="3712" y="6156"/>
                  </a:lnTo>
                  <a:cubicBezTo>
                    <a:pt x="3373" y="6156"/>
                    <a:pt x="3105" y="5835"/>
                    <a:pt x="3194" y="5478"/>
                  </a:cubicBezTo>
                  <a:cubicBezTo>
                    <a:pt x="3248" y="5246"/>
                    <a:pt x="3480" y="5085"/>
                    <a:pt x="3729" y="5085"/>
                  </a:cubicBezTo>
                  <a:lnTo>
                    <a:pt x="5068" y="5085"/>
                  </a:lnTo>
                  <a:cubicBezTo>
                    <a:pt x="4961" y="3925"/>
                    <a:pt x="4497" y="2873"/>
                    <a:pt x="3801" y="2034"/>
                  </a:cubicBezTo>
                  <a:lnTo>
                    <a:pt x="3248" y="2587"/>
                  </a:lnTo>
                  <a:cubicBezTo>
                    <a:pt x="3141" y="2694"/>
                    <a:pt x="2998" y="2748"/>
                    <a:pt x="2873" y="2748"/>
                  </a:cubicBezTo>
                  <a:cubicBezTo>
                    <a:pt x="2730" y="2748"/>
                    <a:pt x="2587" y="2694"/>
                    <a:pt x="2480" y="2587"/>
                  </a:cubicBezTo>
                  <a:cubicBezTo>
                    <a:pt x="2266" y="2373"/>
                    <a:pt x="2266" y="2034"/>
                    <a:pt x="2480" y="1820"/>
                  </a:cubicBezTo>
                  <a:lnTo>
                    <a:pt x="3034" y="1267"/>
                  </a:lnTo>
                  <a:cubicBezTo>
                    <a:pt x="2195" y="571"/>
                    <a:pt x="1142" y="10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54;p68">
              <a:extLst>
                <a:ext uri="{FF2B5EF4-FFF2-40B4-BE49-F238E27FC236}">
                  <a16:creationId xmlns:a16="http://schemas.microsoft.com/office/drawing/2014/main" id="{266E0848-42A1-44BD-9DDD-21D6BF644E4E}"/>
                </a:ext>
              </a:extLst>
            </p:cNvPr>
            <p:cNvSpPr/>
            <p:nvPr/>
          </p:nvSpPr>
          <p:spPr>
            <a:xfrm>
              <a:off x="2708425" y="3440275"/>
              <a:ext cx="229750" cy="279250"/>
            </a:xfrm>
            <a:custGeom>
              <a:avLst/>
              <a:gdLst/>
              <a:ahLst/>
              <a:cxnLst/>
              <a:rect l="l" t="t" r="r" b="b"/>
              <a:pathLst>
                <a:path w="9190" h="11170" extrusionOk="0">
                  <a:moveTo>
                    <a:pt x="5068" y="0"/>
                  </a:moveTo>
                  <a:cubicBezTo>
                    <a:pt x="3926" y="107"/>
                    <a:pt x="2873" y="554"/>
                    <a:pt x="2017" y="1249"/>
                  </a:cubicBezTo>
                  <a:lnTo>
                    <a:pt x="2570" y="1785"/>
                  </a:lnTo>
                  <a:cubicBezTo>
                    <a:pt x="2784" y="1999"/>
                    <a:pt x="2784" y="2338"/>
                    <a:pt x="2570" y="2552"/>
                  </a:cubicBezTo>
                  <a:cubicBezTo>
                    <a:pt x="2463" y="2659"/>
                    <a:pt x="2338" y="2712"/>
                    <a:pt x="2195" y="2712"/>
                  </a:cubicBezTo>
                  <a:cubicBezTo>
                    <a:pt x="2052" y="2712"/>
                    <a:pt x="1928" y="2659"/>
                    <a:pt x="1821" y="2552"/>
                  </a:cubicBezTo>
                  <a:lnTo>
                    <a:pt x="1250" y="1999"/>
                  </a:lnTo>
                  <a:cubicBezTo>
                    <a:pt x="554" y="2837"/>
                    <a:pt x="108" y="3872"/>
                    <a:pt x="1" y="5014"/>
                  </a:cubicBezTo>
                  <a:lnTo>
                    <a:pt x="1339" y="5014"/>
                  </a:lnTo>
                  <a:cubicBezTo>
                    <a:pt x="1589" y="5014"/>
                    <a:pt x="1803" y="5175"/>
                    <a:pt x="1874" y="5407"/>
                  </a:cubicBezTo>
                  <a:cubicBezTo>
                    <a:pt x="1945" y="5764"/>
                    <a:pt x="1678" y="6085"/>
                    <a:pt x="1339" y="6085"/>
                  </a:cubicBezTo>
                  <a:lnTo>
                    <a:pt x="1" y="6085"/>
                  </a:lnTo>
                  <a:cubicBezTo>
                    <a:pt x="108" y="7245"/>
                    <a:pt x="554" y="8297"/>
                    <a:pt x="1250" y="9136"/>
                  </a:cubicBezTo>
                  <a:lnTo>
                    <a:pt x="1821" y="8583"/>
                  </a:lnTo>
                  <a:cubicBezTo>
                    <a:pt x="1919" y="8476"/>
                    <a:pt x="2057" y="8422"/>
                    <a:pt x="2195" y="8422"/>
                  </a:cubicBezTo>
                  <a:cubicBezTo>
                    <a:pt x="2334" y="8422"/>
                    <a:pt x="2472" y="8476"/>
                    <a:pt x="2570" y="8583"/>
                  </a:cubicBezTo>
                  <a:cubicBezTo>
                    <a:pt x="2784" y="8779"/>
                    <a:pt x="2784" y="9136"/>
                    <a:pt x="2570" y="9332"/>
                  </a:cubicBezTo>
                  <a:lnTo>
                    <a:pt x="2017" y="9903"/>
                  </a:lnTo>
                  <a:cubicBezTo>
                    <a:pt x="2873" y="10599"/>
                    <a:pt x="3926" y="11045"/>
                    <a:pt x="5068" y="11170"/>
                  </a:cubicBezTo>
                  <a:lnTo>
                    <a:pt x="5068" y="9814"/>
                  </a:lnTo>
                  <a:cubicBezTo>
                    <a:pt x="5068" y="9564"/>
                    <a:pt x="5228" y="9350"/>
                    <a:pt x="5478" y="9279"/>
                  </a:cubicBezTo>
                  <a:cubicBezTo>
                    <a:pt x="5518" y="9271"/>
                    <a:pt x="5556" y="9267"/>
                    <a:pt x="5594" y="9267"/>
                  </a:cubicBezTo>
                  <a:cubicBezTo>
                    <a:pt x="5902" y="9267"/>
                    <a:pt x="6156" y="9512"/>
                    <a:pt x="6156" y="9814"/>
                  </a:cubicBezTo>
                  <a:lnTo>
                    <a:pt x="6156" y="11081"/>
                  </a:lnTo>
                  <a:cubicBezTo>
                    <a:pt x="7298" y="10974"/>
                    <a:pt x="8351" y="10510"/>
                    <a:pt x="9190" y="9832"/>
                  </a:cubicBezTo>
                  <a:lnTo>
                    <a:pt x="6138" y="6816"/>
                  </a:lnTo>
                  <a:cubicBezTo>
                    <a:pt x="5961" y="6875"/>
                    <a:pt x="5771" y="6910"/>
                    <a:pt x="5570" y="6910"/>
                  </a:cubicBezTo>
                  <a:cubicBezTo>
                    <a:pt x="5528" y="6910"/>
                    <a:pt x="5485" y="6909"/>
                    <a:pt x="5443" y="6905"/>
                  </a:cubicBezTo>
                  <a:cubicBezTo>
                    <a:pt x="4818" y="6834"/>
                    <a:pt x="4301" y="6335"/>
                    <a:pt x="4229" y="5692"/>
                  </a:cubicBezTo>
                  <a:cubicBezTo>
                    <a:pt x="4158" y="5068"/>
                    <a:pt x="4515" y="4497"/>
                    <a:pt x="5068" y="4265"/>
                  </a:cubicBezTo>
                  <a:lnTo>
                    <a:pt x="506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55;p68">
              <a:extLst>
                <a:ext uri="{FF2B5EF4-FFF2-40B4-BE49-F238E27FC236}">
                  <a16:creationId xmlns:a16="http://schemas.microsoft.com/office/drawing/2014/main" id="{5C1F0483-7F5E-4A09-969F-043615567118}"/>
                </a:ext>
              </a:extLst>
            </p:cNvPr>
            <p:cNvSpPr/>
            <p:nvPr/>
          </p:nvSpPr>
          <p:spPr>
            <a:xfrm>
              <a:off x="2684350" y="3414850"/>
              <a:ext cx="78975" cy="77200"/>
            </a:xfrm>
            <a:custGeom>
              <a:avLst/>
              <a:gdLst/>
              <a:ahLst/>
              <a:cxnLst/>
              <a:rect l="l" t="t" r="r" b="b"/>
              <a:pathLst>
                <a:path w="3159" h="3088" extrusionOk="0">
                  <a:moveTo>
                    <a:pt x="1778" y="0"/>
                  </a:moveTo>
                  <a:cubicBezTo>
                    <a:pt x="1642" y="0"/>
                    <a:pt x="1508" y="54"/>
                    <a:pt x="1410" y="161"/>
                  </a:cubicBezTo>
                  <a:lnTo>
                    <a:pt x="214" y="1339"/>
                  </a:lnTo>
                  <a:cubicBezTo>
                    <a:pt x="0" y="1553"/>
                    <a:pt x="0" y="1892"/>
                    <a:pt x="214" y="2088"/>
                  </a:cubicBezTo>
                  <a:lnTo>
                    <a:pt x="1196" y="3087"/>
                  </a:lnTo>
                  <a:cubicBezTo>
                    <a:pt x="1713" y="2302"/>
                    <a:pt x="2373" y="1642"/>
                    <a:pt x="3158" y="1160"/>
                  </a:cubicBezTo>
                  <a:lnTo>
                    <a:pt x="2159" y="161"/>
                  </a:lnTo>
                  <a:cubicBezTo>
                    <a:pt x="2052" y="54"/>
                    <a:pt x="1914" y="0"/>
                    <a:pt x="17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56;p68">
              <a:extLst>
                <a:ext uri="{FF2B5EF4-FFF2-40B4-BE49-F238E27FC236}">
                  <a16:creationId xmlns:a16="http://schemas.microsoft.com/office/drawing/2014/main" id="{17B89278-DC98-4E7E-B91D-C0B28591E25A}"/>
                </a:ext>
              </a:extLst>
            </p:cNvPr>
            <p:cNvSpPr/>
            <p:nvPr/>
          </p:nvSpPr>
          <p:spPr>
            <a:xfrm>
              <a:off x="2933700" y="3414725"/>
              <a:ext cx="78975" cy="77325"/>
            </a:xfrm>
            <a:custGeom>
              <a:avLst/>
              <a:gdLst/>
              <a:ahLst/>
              <a:cxnLst/>
              <a:rect l="l" t="t" r="r" b="b"/>
              <a:pathLst>
                <a:path w="3159" h="3093" extrusionOk="0">
                  <a:moveTo>
                    <a:pt x="1385" y="1"/>
                  </a:moveTo>
                  <a:cubicBezTo>
                    <a:pt x="1249" y="1"/>
                    <a:pt x="1115" y="50"/>
                    <a:pt x="1017" y="148"/>
                  </a:cubicBezTo>
                  <a:lnTo>
                    <a:pt x="0" y="1165"/>
                  </a:lnTo>
                  <a:cubicBezTo>
                    <a:pt x="785" y="1647"/>
                    <a:pt x="1463" y="2307"/>
                    <a:pt x="1963" y="3092"/>
                  </a:cubicBezTo>
                  <a:lnTo>
                    <a:pt x="2962" y="2093"/>
                  </a:lnTo>
                  <a:cubicBezTo>
                    <a:pt x="3158" y="1897"/>
                    <a:pt x="3158" y="1558"/>
                    <a:pt x="2962" y="1344"/>
                  </a:cubicBezTo>
                  <a:lnTo>
                    <a:pt x="1767" y="148"/>
                  </a:lnTo>
                  <a:cubicBezTo>
                    <a:pt x="1659" y="50"/>
                    <a:pt x="1521" y="1"/>
                    <a:pt x="13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6402AE5-2094-43BF-9092-123F400A47E3}"/>
              </a:ext>
            </a:extLst>
          </p:cNvPr>
          <p:cNvSpPr txBox="1"/>
          <p:nvPr/>
        </p:nvSpPr>
        <p:spPr>
          <a:xfrm>
            <a:off x="1816727" y="1821284"/>
            <a:ext cx="89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0.65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959EFF-AE68-4CDE-A832-58E6A6380D96}"/>
              </a:ext>
            </a:extLst>
          </p:cNvPr>
          <p:cNvSpPr txBox="1"/>
          <p:nvPr/>
        </p:nvSpPr>
        <p:spPr>
          <a:xfrm>
            <a:off x="6325575" y="1862757"/>
            <a:ext cx="8980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0.67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06A92B-5265-4D75-A33E-68F3F5249D09}"/>
              </a:ext>
            </a:extLst>
          </p:cNvPr>
          <p:cNvSpPr txBox="1"/>
          <p:nvPr/>
        </p:nvSpPr>
        <p:spPr>
          <a:xfrm>
            <a:off x="1849587" y="2784608"/>
            <a:ext cx="833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1.65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E0CBD7D-C12B-416A-B0D7-0507AA52FB20}"/>
              </a:ext>
            </a:extLst>
          </p:cNvPr>
          <p:cNvSpPr txBox="1"/>
          <p:nvPr/>
        </p:nvSpPr>
        <p:spPr>
          <a:xfrm>
            <a:off x="6364047" y="2784608"/>
            <a:ext cx="859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1.60</a:t>
            </a:r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9194E9F4-B85E-4332-B858-CA6F05654175}"/>
              </a:ext>
            </a:extLst>
          </p:cNvPr>
          <p:cNvSpPr/>
          <p:nvPr/>
        </p:nvSpPr>
        <p:spPr>
          <a:xfrm rot="16200000">
            <a:off x="4546681" y="1365255"/>
            <a:ext cx="151730" cy="2261260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2F687C9-D198-4F6D-A5D9-BC148CCC8FFF}"/>
              </a:ext>
            </a:extLst>
          </p:cNvPr>
          <p:cNvSpPr txBox="1"/>
          <p:nvPr/>
        </p:nvSpPr>
        <p:spPr>
          <a:xfrm>
            <a:off x="4019927" y="2571750"/>
            <a:ext cx="12362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lfa Slab One" panose="020B0604020202020204" charset="0"/>
              </a:rPr>
              <a:t>Elastic net: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4BE477-BA44-4659-B49F-B35B7E758BDC}"/>
              </a:ext>
            </a:extLst>
          </p:cNvPr>
          <p:cNvSpPr txBox="1"/>
          <p:nvPr/>
        </p:nvSpPr>
        <p:spPr>
          <a:xfrm>
            <a:off x="4019927" y="2747509"/>
            <a:ext cx="2130880" cy="607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</a:pPr>
            <a:r>
              <a:rPr lang="en-US" sz="16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Alpha: 0.02</a:t>
            </a:r>
          </a:p>
          <a:p>
            <a:pPr>
              <a:lnSpc>
                <a:spcPct val="107000"/>
              </a:lnSpc>
            </a:pP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L1 ratio: 0.09</a:t>
            </a:r>
            <a:endParaRPr lang="en-US" sz="1600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153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96403-BE65-4371-AAF1-42BD1A0AE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279355"/>
            <a:ext cx="7717500" cy="572700"/>
          </a:xfrm>
        </p:spPr>
        <p:txBody>
          <a:bodyPr/>
          <a:lstStyle/>
          <a:p>
            <a:r>
              <a:rPr lang="en-US" sz="2800" dirty="0">
                <a:latin typeface="Alfa Slab One" panose="020B0604020202020204" charset="0"/>
              </a:rPr>
              <a:t>Coefficients after Regularization</a:t>
            </a:r>
          </a:p>
        </p:txBody>
      </p:sp>
      <p:pic>
        <p:nvPicPr>
          <p:cNvPr id="21" name="Picture 20" descr="Histogram&#10;&#10;Description automatically generated with low confidence">
            <a:extLst>
              <a:ext uri="{FF2B5EF4-FFF2-40B4-BE49-F238E27FC236}">
                <a16:creationId xmlns:a16="http://schemas.microsoft.com/office/drawing/2014/main" id="{2A44EAC4-2098-4A13-91C3-8C4E5CD48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02" y="852055"/>
            <a:ext cx="7736667" cy="4179726"/>
          </a:xfrm>
          <a:prstGeom prst="rect">
            <a:avLst/>
          </a:prstGeom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318BC076-ADCC-4F91-8564-608F57CB483F}"/>
              </a:ext>
            </a:extLst>
          </p:cNvPr>
          <p:cNvSpPr/>
          <p:nvPr/>
        </p:nvSpPr>
        <p:spPr>
          <a:xfrm rot="4140291">
            <a:off x="1421713" y="972320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3680D771-3483-41C3-BF87-837C814871B7}"/>
              </a:ext>
            </a:extLst>
          </p:cNvPr>
          <p:cNvSpPr/>
          <p:nvPr/>
        </p:nvSpPr>
        <p:spPr>
          <a:xfrm rot="4140291">
            <a:off x="1736203" y="1527960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8DF49AD3-AC43-4C4D-89EB-C06C24AC0376}"/>
              </a:ext>
            </a:extLst>
          </p:cNvPr>
          <p:cNvSpPr/>
          <p:nvPr/>
        </p:nvSpPr>
        <p:spPr>
          <a:xfrm rot="4140291">
            <a:off x="2498201" y="2414967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EFFD6A5E-5D7B-43CA-8191-209BFD403E9E}"/>
              </a:ext>
            </a:extLst>
          </p:cNvPr>
          <p:cNvSpPr/>
          <p:nvPr/>
        </p:nvSpPr>
        <p:spPr>
          <a:xfrm rot="18621079">
            <a:off x="7273402" y="2695546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20F29A-5AE8-4FF0-BD22-57DEC6134CD8}"/>
              </a:ext>
            </a:extLst>
          </p:cNvPr>
          <p:cNvSpPr txBox="1"/>
          <p:nvPr/>
        </p:nvSpPr>
        <p:spPr>
          <a:xfrm>
            <a:off x="1636804" y="899755"/>
            <a:ext cx="2518635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defensive rebound differential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51D7D1-B290-44B9-A1A7-1E82D0D4B625}"/>
              </a:ext>
            </a:extLst>
          </p:cNvPr>
          <p:cNvSpPr txBox="1"/>
          <p:nvPr/>
        </p:nvSpPr>
        <p:spPr>
          <a:xfrm>
            <a:off x="1899880" y="1417439"/>
            <a:ext cx="1686272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steal differential</a:t>
            </a:r>
            <a:endParaRPr lang="en-US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07875E-9A21-4EDB-9CAE-1F48A119BE1D}"/>
              </a:ext>
            </a:extLst>
          </p:cNvPr>
          <p:cNvSpPr txBox="1"/>
          <p:nvPr/>
        </p:nvSpPr>
        <p:spPr>
          <a:xfrm>
            <a:off x="2719349" y="2302789"/>
            <a:ext cx="1686272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3 pointer differential</a:t>
            </a:r>
            <a:endParaRPr lang="en-US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0C4E5C-B9FA-4428-BA4E-2127ADF9C1B0}"/>
              </a:ext>
            </a:extLst>
          </p:cNvPr>
          <p:cNvSpPr txBox="1"/>
          <p:nvPr/>
        </p:nvSpPr>
        <p:spPr>
          <a:xfrm>
            <a:off x="5649442" y="2467369"/>
            <a:ext cx="2194078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long 2 pointer differential</a:t>
            </a:r>
            <a:endParaRPr lang="en-US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519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E4572-8909-49BB-91CF-6F6833EAD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The Importance of the Defensive Rebound (</a:t>
            </a:r>
            <a:r>
              <a:rPr lang="en-US" sz="2000" dirty="0" err="1"/>
              <a:t>coef</a:t>
            </a:r>
            <a:r>
              <a:rPr lang="en-US" sz="2000" dirty="0"/>
              <a:t>=3.17)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2EE7F8E-55AA-43EC-840D-8045013C7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0313" y="1193505"/>
            <a:ext cx="5281964" cy="296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410081D-24A2-4768-9636-3C320C1AF493}"/>
              </a:ext>
            </a:extLst>
          </p:cNvPr>
          <p:cNvSpPr txBox="1"/>
          <p:nvPr/>
        </p:nvSpPr>
        <p:spPr>
          <a:xfrm>
            <a:off x="3479780" y="4155440"/>
            <a:ext cx="2184440" cy="31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2020-21 season’s MVP race</a:t>
            </a:r>
          </a:p>
        </p:txBody>
      </p:sp>
    </p:spTree>
    <p:extLst>
      <p:ext uri="{BB962C8B-B14F-4D97-AF65-F5344CB8AC3E}">
        <p14:creationId xmlns:p14="http://schemas.microsoft.com/office/powerpoint/2010/main" val="3810062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3CD70-0B4B-4063-BA25-93BD28769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3D8699F-05A1-4AC0-AE9F-F306A3BBE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1290" y="1424870"/>
            <a:ext cx="1719580" cy="171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eBron James Gets Called A Hypocrite By Fans, Gets Ripped By Stephen A  Smith Over Criticism Of Play-In Tournament - BroBible">
            <a:extLst>
              <a:ext uri="{FF2B5EF4-FFF2-40B4-BE49-F238E27FC236}">
                <a16:creationId xmlns:a16="http://schemas.microsoft.com/office/drawing/2014/main" id="{9BC7A7B8-89DB-4DCA-A312-31B2CBE6CD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14" r="5829"/>
          <a:stretch/>
        </p:blipFill>
        <p:spPr bwMode="auto">
          <a:xfrm>
            <a:off x="3839307" y="1424870"/>
            <a:ext cx="1803648" cy="171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Knicks: Julius Randle is playing how Carmelo Anthony should&amp;#39;ve played">
            <a:extLst>
              <a:ext uri="{FF2B5EF4-FFF2-40B4-BE49-F238E27FC236}">
                <a16:creationId xmlns:a16="http://schemas.microsoft.com/office/drawing/2014/main" id="{F1C4EA5D-B710-4631-A541-0B1FC5AABF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8" t="5067" r="23212"/>
          <a:stretch/>
        </p:blipFill>
        <p:spPr bwMode="auto">
          <a:xfrm>
            <a:off x="6136641" y="1424870"/>
            <a:ext cx="1940682" cy="171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D22EDE1-EE55-461C-AAD2-30C30B374303}"/>
              </a:ext>
            </a:extLst>
          </p:cNvPr>
          <p:cNvSpPr txBox="1"/>
          <p:nvPr/>
        </p:nvSpPr>
        <p:spPr>
          <a:xfrm>
            <a:off x="1311824" y="3588693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Predicted net rating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228394-3330-48BF-9D45-09BD9BE18B5D}"/>
              </a:ext>
            </a:extLst>
          </p:cNvPr>
          <p:cNvSpPr txBox="1"/>
          <p:nvPr/>
        </p:nvSpPr>
        <p:spPr>
          <a:xfrm>
            <a:off x="1801317" y="3306093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+7.45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A2E554-F556-49DB-976A-829D9BF1980B}"/>
              </a:ext>
            </a:extLst>
          </p:cNvPr>
          <p:cNvSpPr txBox="1"/>
          <p:nvPr/>
        </p:nvSpPr>
        <p:spPr>
          <a:xfrm>
            <a:off x="1433185" y="4211966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Actual net rating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63EBB1-9D9E-4E4A-80D2-B966B1665A55}"/>
              </a:ext>
            </a:extLst>
          </p:cNvPr>
          <p:cNvSpPr txBox="1"/>
          <p:nvPr/>
        </p:nvSpPr>
        <p:spPr>
          <a:xfrm>
            <a:off x="1899902" y="3946823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+8.2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0DBCB0-5F3B-43A9-ACB9-9D129492836D}"/>
              </a:ext>
            </a:extLst>
          </p:cNvPr>
          <p:cNvSpPr txBox="1"/>
          <p:nvPr/>
        </p:nvSpPr>
        <p:spPr>
          <a:xfrm>
            <a:off x="1311824" y="1049318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2022 Phoenix Suns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2B483C-D475-4A90-BF5E-6352077F2AB2}"/>
              </a:ext>
            </a:extLst>
          </p:cNvPr>
          <p:cNvSpPr txBox="1"/>
          <p:nvPr/>
        </p:nvSpPr>
        <p:spPr>
          <a:xfrm>
            <a:off x="3876200" y="1044917"/>
            <a:ext cx="2260441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2022 LA Lakers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0C5F842-5B67-4506-AB8D-BFB03C2A69F1}"/>
              </a:ext>
            </a:extLst>
          </p:cNvPr>
          <p:cNvSpPr txBox="1"/>
          <p:nvPr/>
        </p:nvSpPr>
        <p:spPr>
          <a:xfrm>
            <a:off x="6072384" y="1044917"/>
            <a:ext cx="2495337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2022 New York Knicks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A8BF18-2481-45EA-AB6A-89D03509B11E}"/>
              </a:ext>
            </a:extLst>
          </p:cNvPr>
          <p:cNvSpPr txBox="1"/>
          <p:nvPr/>
        </p:nvSpPr>
        <p:spPr>
          <a:xfrm>
            <a:off x="-64224" y="4943445"/>
            <a:ext cx="301415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Image: Daily Knicks, Getty Images, The Guardian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82C472-4EEB-4F32-B169-30B123698D37}"/>
              </a:ext>
            </a:extLst>
          </p:cNvPr>
          <p:cNvSpPr txBox="1"/>
          <p:nvPr/>
        </p:nvSpPr>
        <p:spPr>
          <a:xfrm>
            <a:off x="3717946" y="3588693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Predicted net rating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D9DAFB-211B-4DF2-8C52-2FE875873D57}"/>
              </a:ext>
            </a:extLst>
          </p:cNvPr>
          <p:cNvSpPr txBox="1"/>
          <p:nvPr/>
        </p:nvSpPr>
        <p:spPr>
          <a:xfrm>
            <a:off x="4391158" y="3284504"/>
            <a:ext cx="753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-1.4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C1D92F7-317D-45E5-9D7A-8508BF519CB1}"/>
              </a:ext>
            </a:extLst>
          </p:cNvPr>
          <p:cNvSpPr txBox="1"/>
          <p:nvPr/>
        </p:nvSpPr>
        <p:spPr>
          <a:xfrm>
            <a:off x="3839307" y="4211966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Actual net rating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982963-8ACB-4147-B735-49EE6386E53C}"/>
              </a:ext>
            </a:extLst>
          </p:cNvPr>
          <p:cNvSpPr txBox="1"/>
          <p:nvPr/>
        </p:nvSpPr>
        <p:spPr>
          <a:xfrm>
            <a:off x="4306024" y="3946823"/>
            <a:ext cx="933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-1.23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AB9E219-7A22-4A2E-A00B-F8BDDBDD44AC}"/>
              </a:ext>
            </a:extLst>
          </p:cNvPr>
          <p:cNvSpPr txBox="1"/>
          <p:nvPr/>
        </p:nvSpPr>
        <p:spPr>
          <a:xfrm>
            <a:off x="6110744" y="3576908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Predicted net rating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48F938-AD33-48A5-8458-6FD967F9690D}"/>
              </a:ext>
            </a:extLst>
          </p:cNvPr>
          <p:cNvSpPr txBox="1"/>
          <p:nvPr/>
        </p:nvSpPr>
        <p:spPr>
          <a:xfrm>
            <a:off x="6797280" y="3294308"/>
            <a:ext cx="740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-1.5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02C194-A343-4B2E-8BB3-B6B177BC34BB}"/>
              </a:ext>
            </a:extLst>
          </p:cNvPr>
          <p:cNvSpPr txBox="1"/>
          <p:nvPr/>
        </p:nvSpPr>
        <p:spPr>
          <a:xfrm>
            <a:off x="6232105" y="4200181"/>
            <a:ext cx="2335616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Actual net rating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C6601BD-CA3E-4235-93CF-2508159AEDB7}"/>
              </a:ext>
            </a:extLst>
          </p:cNvPr>
          <p:cNvSpPr txBox="1"/>
          <p:nvPr/>
        </p:nvSpPr>
        <p:spPr>
          <a:xfrm>
            <a:off x="6650387" y="3938077"/>
            <a:ext cx="10775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lfa Slab One" panose="020B0604020202020204" charset="0"/>
              </a:rPr>
              <a:t>+0.65</a:t>
            </a:r>
          </a:p>
        </p:txBody>
      </p:sp>
    </p:spTree>
    <p:extLst>
      <p:ext uri="{BB962C8B-B14F-4D97-AF65-F5344CB8AC3E}">
        <p14:creationId xmlns:p14="http://schemas.microsoft.com/office/powerpoint/2010/main" val="528419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Conclusions</a:t>
            </a:r>
            <a:endParaRPr dirty="0"/>
          </a:p>
        </p:txBody>
      </p:sp>
      <p:sp>
        <p:nvSpPr>
          <p:cNvPr id="400" name="Google Shape;400;p45"/>
          <p:cNvSpPr txBox="1">
            <a:spLocks noGrp="1"/>
          </p:cNvSpPr>
          <p:nvPr>
            <p:ph type="subTitle" idx="4294967295"/>
          </p:nvPr>
        </p:nvSpPr>
        <p:spPr>
          <a:xfrm>
            <a:off x="1312950" y="2327975"/>
            <a:ext cx="2973000" cy="13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Here you give a brief intro of the topic you want to talk about. For example, you can talk about Mercury</a:t>
            </a:r>
            <a:endParaRPr/>
          </a:p>
        </p:txBody>
      </p:sp>
      <p:sp>
        <p:nvSpPr>
          <p:cNvPr id="401" name="Google Shape;401;p45"/>
          <p:cNvSpPr txBox="1">
            <a:spLocks noGrp="1"/>
          </p:cNvSpPr>
          <p:nvPr>
            <p:ph type="subTitle" idx="1"/>
          </p:nvPr>
        </p:nvSpPr>
        <p:spPr>
          <a:xfrm>
            <a:off x="904240" y="2327975"/>
            <a:ext cx="3667760" cy="13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My model is able to predict the season net rating of a</a:t>
            </a:r>
            <a:r>
              <a:rPr lang="en-US" sz="1800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 NBA team with the MAE of 1.60, based on the playstyle of the team.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en-US" sz="1800" dirty="0" err="1">
                <a:solidFill>
                  <a:schemeClr val="bg1"/>
                </a:solidFill>
                <a:effectLst/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MoreyBal</a:t>
            </a:r>
            <a:r>
              <a:rPr lang="en-US" sz="1800" dirty="0" err="1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</a:t>
            </a:r>
            <a:r>
              <a:rPr lang="en-US" sz="1800" dirty="0">
                <a:solidFill>
                  <a:schemeClr val="bg1"/>
                </a:solidFill>
                <a:latin typeface="Corbel" panose="020B0503020204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”’s shot selection philosophy is beneficial to the game, but not as important as defense</a:t>
            </a:r>
            <a:endParaRPr lang="en-US" sz="1800" dirty="0">
              <a:solidFill>
                <a:schemeClr val="bg1"/>
              </a:solidFill>
              <a:effectLst/>
              <a:latin typeface="Corbel" panose="020B0503020204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15" name="Google Shape;415;p45"/>
          <p:cNvSpPr/>
          <p:nvPr/>
        </p:nvSpPr>
        <p:spPr>
          <a:xfrm>
            <a:off x="4660925" y="3302575"/>
            <a:ext cx="431700" cy="431700"/>
          </a:xfrm>
          <a:prstGeom prst="ellipse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6" name="Google Shape;416;p45"/>
          <p:cNvGrpSpPr/>
          <p:nvPr/>
        </p:nvGrpSpPr>
        <p:grpSpPr>
          <a:xfrm>
            <a:off x="4660928" y="1714020"/>
            <a:ext cx="431694" cy="431694"/>
            <a:chOff x="3365800" y="1183425"/>
            <a:chExt cx="261300" cy="261300"/>
          </a:xfrm>
        </p:grpSpPr>
        <p:cxnSp>
          <p:nvCxnSpPr>
            <p:cNvPr id="417" name="Google Shape;417;p45"/>
            <p:cNvCxnSpPr/>
            <p:nvPr/>
          </p:nvCxnSpPr>
          <p:spPr>
            <a:xfrm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8" name="Google Shape;418;p45"/>
            <p:cNvCxnSpPr/>
            <p:nvPr/>
          </p:nvCxnSpPr>
          <p:spPr>
            <a:xfrm flipH="1"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098" name="Picture 2" descr="International big men rule NBA with their all-around skills | NBA.com">
            <a:extLst>
              <a:ext uri="{FF2B5EF4-FFF2-40B4-BE49-F238E27FC236}">
                <a16:creationId xmlns:a16="http://schemas.microsoft.com/office/drawing/2014/main" id="{999AF15A-500A-4576-B3D6-9F2C686D42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9" t="52" r="10712" b="-52"/>
          <a:stretch/>
        </p:blipFill>
        <p:spPr bwMode="auto">
          <a:xfrm>
            <a:off x="5335026" y="1642900"/>
            <a:ext cx="2904734" cy="227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304725D-380A-4D52-AA52-1291BD4B91EB}"/>
              </a:ext>
            </a:extLst>
          </p:cNvPr>
          <p:cNvSpPr txBox="1"/>
          <p:nvPr/>
        </p:nvSpPr>
        <p:spPr>
          <a:xfrm>
            <a:off x="-64224" y="4943445"/>
            <a:ext cx="301415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Image: nba.com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41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Backstory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10" name="Google Shape;310;p40"/>
          <p:cNvSpPr txBox="1">
            <a:spLocks noGrp="1"/>
          </p:cNvSpPr>
          <p:nvPr>
            <p:ph type="body" idx="1"/>
          </p:nvPr>
        </p:nvSpPr>
        <p:spPr>
          <a:xfrm>
            <a:off x="781800" y="1154750"/>
            <a:ext cx="4330889" cy="3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lt1"/>
                </a:solidFill>
                <a:latin typeface="Corbel" panose="020B0503020204020204" pitchFamily="34" charset="0"/>
              </a:rPr>
              <a:t>Daryl Morey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Corbel" panose="020B0503020204020204" pitchFamily="34" charset="0"/>
              </a:rPr>
              <a:t>Former Houston Rockets General Manager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orbel" panose="020B0503020204020204" pitchFamily="34" charset="0"/>
              </a:rPr>
              <a:t>First to apply advanced analytics to NBA scouting and training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orbel" panose="020B0503020204020204" pitchFamily="34" charset="0"/>
              </a:rPr>
              <a:t>Second most wins in the NBA during his tenure (2007-2020)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lt1"/>
              </a:solidFill>
              <a:latin typeface="Corbel" panose="020B05030202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lt1"/>
                </a:solidFill>
                <a:latin typeface="Corbel" panose="020B0503020204020204" pitchFamily="34" charset="0"/>
              </a:rPr>
              <a:t>Moreyball</a:t>
            </a:r>
            <a:r>
              <a:rPr lang="en-US" sz="1600" dirty="0">
                <a:solidFill>
                  <a:schemeClr val="lt1"/>
                </a:solidFill>
                <a:latin typeface="Corbel" panose="020B0503020204020204" pitchFamily="34" charset="0"/>
              </a:rPr>
              <a:t>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Corbel" panose="020B0503020204020204" pitchFamily="34" charset="0"/>
              </a:rPr>
              <a:t>Take more Layups, 3-pointers and free throw, less mid-range 2-pointers</a:t>
            </a:r>
            <a:endParaRPr sz="1600" dirty="0">
              <a:solidFill>
                <a:schemeClr val="lt1"/>
              </a:solidFill>
              <a:latin typeface="Corbel" panose="020B0503020204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C63C5CE-74EF-4890-923E-0FAA72E680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9" t="139" r="18658" b="7220"/>
          <a:stretch/>
        </p:blipFill>
        <p:spPr bwMode="auto">
          <a:xfrm>
            <a:off x="5231015" y="1620516"/>
            <a:ext cx="3024273" cy="242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DF06F8-46A6-4455-BF4F-68B3100A96CF}"/>
              </a:ext>
            </a:extLst>
          </p:cNvPr>
          <p:cNvSpPr txBox="1"/>
          <p:nvPr/>
        </p:nvSpPr>
        <p:spPr>
          <a:xfrm>
            <a:off x="-64224" y="4943445"/>
            <a:ext cx="3014157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1"/>
                </a:solidFill>
              </a:rPr>
              <a:t>Image: https://houseofhouston.com/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 txBox="1">
            <a:spLocks noGrp="1"/>
          </p:cNvSpPr>
          <p:nvPr>
            <p:ph type="title"/>
          </p:nvPr>
        </p:nvSpPr>
        <p:spPr>
          <a:xfrm>
            <a:off x="713250" y="6157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Backstory</a:t>
            </a:r>
            <a:endParaRPr dirty="0"/>
          </a:p>
        </p:txBody>
      </p:sp>
      <p:sp>
        <p:nvSpPr>
          <p:cNvPr id="316" name="Google Shape;316;p41"/>
          <p:cNvSpPr txBox="1">
            <a:spLocks noGrp="1"/>
          </p:cNvSpPr>
          <p:nvPr>
            <p:ph type="subTitle" idx="4"/>
          </p:nvPr>
        </p:nvSpPr>
        <p:spPr>
          <a:xfrm>
            <a:off x="4760188" y="20368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rbel" panose="020B0503020204020204" pitchFamily="34" charset="0"/>
              </a:rPr>
              <a:t>Does “Moreyball” lead to higher point differentials?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317" name="Google Shape;317;p41"/>
          <p:cNvSpPr txBox="1">
            <a:spLocks noGrp="1"/>
          </p:cNvSpPr>
          <p:nvPr>
            <p:ph type="subTitle" idx="1"/>
          </p:nvPr>
        </p:nvSpPr>
        <p:spPr>
          <a:xfrm>
            <a:off x="1924988" y="203682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rbel" panose="020B0503020204020204" pitchFamily="34" charset="0"/>
              </a:rPr>
              <a:t>The Houston Rockets front office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318" name="Google Shape;318;p41"/>
          <p:cNvSpPr txBox="1">
            <a:spLocks noGrp="1"/>
          </p:cNvSpPr>
          <p:nvPr>
            <p:ph type="subTitle" idx="2"/>
          </p:nvPr>
        </p:nvSpPr>
        <p:spPr>
          <a:xfrm>
            <a:off x="1924988" y="15181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CLIENT</a:t>
            </a:r>
            <a:endParaRPr dirty="0"/>
          </a:p>
        </p:txBody>
      </p:sp>
      <p:sp>
        <p:nvSpPr>
          <p:cNvPr id="319" name="Google Shape;319;p41"/>
          <p:cNvSpPr txBox="1">
            <a:spLocks noGrp="1"/>
          </p:cNvSpPr>
          <p:nvPr>
            <p:ph type="title" idx="3"/>
          </p:nvPr>
        </p:nvSpPr>
        <p:spPr>
          <a:xfrm>
            <a:off x="819799" y="181825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20" name="Google Shape;320;p41"/>
          <p:cNvSpPr txBox="1">
            <a:spLocks noGrp="1"/>
          </p:cNvSpPr>
          <p:nvPr>
            <p:ph type="subTitle" idx="5"/>
          </p:nvPr>
        </p:nvSpPr>
        <p:spPr>
          <a:xfrm>
            <a:off x="4760188" y="1518125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QUESTION</a:t>
            </a:r>
            <a:endParaRPr dirty="0"/>
          </a:p>
        </p:txBody>
      </p:sp>
      <p:sp>
        <p:nvSpPr>
          <p:cNvPr id="321" name="Google Shape;321;p41"/>
          <p:cNvSpPr txBox="1">
            <a:spLocks noGrp="1"/>
          </p:cNvSpPr>
          <p:nvPr>
            <p:ph type="title" idx="6"/>
          </p:nvPr>
        </p:nvSpPr>
        <p:spPr>
          <a:xfrm>
            <a:off x="7484299" y="181825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22" name="Google Shape;322;p41"/>
          <p:cNvSpPr txBox="1">
            <a:spLocks noGrp="1"/>
          </p:cNvSpPr>
          <p:nvPr>
            <p:ph type="subTitle" idx="7"/>
          </p:nvPr>
        </p:nvSpPr>
        <p:spPr>
          <a:xfrm>
            <a:off x="1924988" y="369120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rbel" panose="020B0503020204020204" pitchFamily="34" charset="0"/>
              </a:rPr>
              <a:t>Revise coaching strategy and get more wins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323" name="Google Shape;323;p41"/>
          <p:cNvSpPr txBox="1">
            <a:spLocks noGrp="1"/>
          </p:cNvSpPr>
          <p:nvPr>
            <p:ph type="subTitle" idx="8"/>
          </p:nvPr>
        </p:nvSpPr>
        <p:spPr>
          <a:xfrm>
            <a:off x="1924988" y="317250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PURPOSE</a:t>
            </a:r>
            <a:endParaRPr dirty="0"/>
          </a:p>
        </p:txBody>
      </p:sp>
      <p:sp>
        <p:nvSpPr>
          <p:cNvPr id="324" name="Google Shape;324;p41"/>
          <p:cNvSpPr txBox="1">
            <a:spLocks noGrp="1"/>
          </p:cNvSpPr>
          <p:nvPr>
            <p:ph type="title" idx="9"/>
          </p:nvPr>
        </p:nvSpPr>
        <p:spPr>
          <a:xfrm>
            <a:off x="819800" y="3464500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25" name="Google Shape;325;p41"/>
          <p:cNvSpPr txBox="1">
            <a:spLocks noGrp="1"/>
          </p:cNvSpPr>
          <p:nvPr>
            <p:ph type="subTitle" idx="13"/>
          </p:nvPr>
        </p:nvSpPr>
        <p:spPr>
          <a:xfrm>
            <a:off x="4760200" y="367320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orbel" panose="020B0503020204020204" pitchFamily="34" charset="0"/>
              </a:rPr>
              <a:t>A linear regression model to predict season net rating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326" name="Google Shape;326;p41"/>
          <p:cNvSpPr txBox="1">
            <a:spLocks noGrp="1"/>
          </p:cNvSpPr>
          <p:nvPr>
            <p:ph type="subTitle" idx="14"/>
          </p:nvPr>
        </p:nvSpPr>
        <p:spPr>
          <a:xfrm>
            <a:off x="4760200" y="315450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DELIVERABLES</a:t>
            </a:r>
            <a:endParaRPr dirty="0"/>
          </a:p>
        </p:txBody>
      </p:sp>
      <p:sp>
        <p:nvSpPr>
          <p:cNvPr id="327" name="Google Shape;327;p41"/>
          <p:cNvSpPr txBox="1">
            <a:spLocks noGrp="1"/>
          </p:cNvSpPr>
          <p:nvPr>
            <p:ph type="title" idx="15"/>
          </p:nvPr>
        </p:nvSpPr>
        <p:spPr>
          <a:xfrm>
            <a:off x="7488624" y="3475788"/>
            <a:ext cx="833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28" name="Google Shape;328;p41"/>
          <p:cNvGrpSpPr/>
          <p:nvPr/>
        </p:nvGrpSpPr>
        <p:grpSpPr>
          <a:xfrm>
            <a:off x="7660352" y="1008657"/>
            <a:ext cx="463990" cy="463990"/>
            <a:chOff x="3365800" y="1183425"/>
            <a:chExt cx="261300" cy="261300"/>
          </a:xfrm>
        </p:grpSpPr>
        <p:cxnSp>
          <p:nvCxnSpPr>
            <p:cNvPr id="329" name="Google Shape;329;p41"/>
            <p:cNvCxnSpPr/>
            <p:nvPr/>
          </p:nvCxnSpPr>
          <p:spPr>
            <a:xfrm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0" name="Google Shape;330;p41"/>
            <p:cNvCxnSpPr/>
            <p:nvPr/>
          </p:nvCxnSpPr>
          <p:spPr>
            <a:xfrm flipH="1"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1" name="Google Shape;331;p41"/>
          <p:cNvSpPr/>
          <p:nvPr/>
        </p:nvSpPr>
        <p:spPr>
          <a:xfrm rot="-5400000">
            <a:off x="988275" y="981602"/>
            <a:ext cx="518100" cy="518100"/>
          </a:xfrm>
          <a:prstGeom prst="ellipse">
            <a:avLst/>
          </a:prstGeom>
          <a:solidFill>
            <a:schemeClr val="dk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41"/>
          <p:cNvGrpSpPr/>
          <p:nvPr/>
        </p:nvGrpSpPr>
        <p:grpSpPr>
          <a:xfrm>
            <a:off x="1015327" y="2678107"/>
            <a:ext cx="463990" cy="463990"/>
            <a:chOff x="3365800" y="1183425"/>
            <a:chExt cx="261300" cy="261300"/>
          </a:xfrm>
        </p:grpSpPr>
        <p:cxnSp>
          <p:nvCxnSpPr>
            <p:cNvPr id="333" name="Google Shape;333;p41"/>
            <p:cNvCxnSpPr/>
            <p:nvPr/>
          </p:nvCxnSpPr>
          <p:spPr>
            <a:xfrm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4" name="Google Shape;334;p41"/>
            <p:cNvCxnSpPr/>
            <p:nvPr/>
          </p:nvCxnSpPr>
          <p:spPr>
            <a:xfrm flipH="1">
              <a:off x="3365800" y="1183425"/>
              <a:ext cx="261300" cy="261300"/>
            </a:xfrm>
            <a:prstGeom prst="straightConnector1">
              <a:avLst/>
            </a:prstGeom>
            <a:noFill/>
            <a:ln w="38100" cap="flat" cmpd="sng">
              <a:solidFill>
                <a:srgbClr val="E95E2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5" name="Google Shape;335;p41"/>
          <p:cNvSpPr/>
          <p:nvPr/>
        </p:nvSpPr>
        <p:spPr>
          <a:xfrm rot="-5400000">
            <a:off x="7633300" y="2647327"/>
            <a:ext cx="518100" cy="518100"/>
          </a:xfrm>
          <a:prstGeom prst="ellipse">
            <a:avLst/>
          </a:prstGeom>
          <a:solidFill>
            <a:schemeClr val="dk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6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Used</a:t>
            </a:r>
            <a:endParaRPr dirty="0"/>
          </a:p>
        </p:txBody>
      </p:sp>
      <p:sp>
        <p:nvSpPr>
          <p:cNvPr id="424" name="Google Shape;424;p46"/>
          <p:cNvSpPr txBox="1">
            <a:spLocks noGrp="1"/>
          </p:cNvSpPr>
          <p:nvPr>
            <p:ph type="subTitle" idx="1"/>
          </p:nvPr>
        </p:nvSpPr>
        <p:spPr>
          <a:xfrm>
            <a:off x="758418" y="1982250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rbel" panose="020B0503020204020204" pitchFamily="34" charset="0"/>
              </a:rPr>
              <a:t>basketball-reference.com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425" name="Google Shape;425;p46"/>
          <p:cNvSpPr txBox="1">
            <a:spLocks noGrp="1"/>
          </p:cNvSpPr>
          <p:nvPr>
            <p:ph type="subTitle" idx="2"/>
          </p:nvPr>
        </p:nvSpPr>
        <p:spPr>
          <a:xfrm>
            <a:off x="758418" y="1463550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NBA Season Advanced Stats (2002-2022) </a:t>
            </a:r>
            <a:endParaRPr dirty="0"/>
          </a:p>
        </p:txBody>
      </p:sp>
      <p:sp>
        <p:nvSpPr>
          <p:cNvPr id="426" name="Google Shape;426;p46"/>
          <p:cNvSpPr txBox="1">
            <a:spLocks noGrp="1"/>
          </p:cNvSpPr>
          <p:nvPr>
            <p:ph type="subTitle" idx="3"/>
          </p:nvPr>
        </p:nvSpPr>
        <p:spPr>
          <a:xfrm>
            <a:off x="6067355" y="1882435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rbel" panose="020B0503020204020204" pitchFamily="34" charset="0"/>
              </a:rPr>
              <a:t>basketball-reference.com</a:t>
            </a:r>
          </a:p>
        </p:txBody>
      </p:sp>
      <p:sp>
        <p:nvSpPr>
          <p:cNvPr id="427" name="Google Shape;427;p46"/>
          <p:cNvSpPr txBox="1">
            <a:spLocks noGrp="1"/>
          </p:cNvSpPr>
          <p:nvPr>
            <p:ph type="subTitle" idx="4"/>
          </p:nvPr>
        </p:nvSpPr>
        <p:spPr>
          <a:xfrm>
            <a:off x="5938184" y="1369426"/>
            <a:ext cx="24474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NBA Shot Location Data (2011-2022)</a:t>
            </a:r>
            <a:endParaRPr dirty="0"/>
          </a:p>
        </p:txBody>
      </p:sp>
      <p:sp>
        <p:nvSpPr>
          <p:cNvPr id="428" name="Google Shape;428;p46"/>
          <p:cNvSpPr txBox="1">
            <a:spLocks noGrp="1"/>
          </p:cNvSpPr>
          <p:nvPr>
            <p:ph type="subTitle" idx="5"/>
          </p:nvPr>
        </p:nvSpPr>
        <p:spPr>
          <a:xfrm>
            <a:off x="3255077" y="4141084"/>
            <a:ext cx="2447400" cy="6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rbel" panose="020B0503020204020204" pitchFamily="34" charset="0"/>
              </a:rPr>
              <a:t>n</a:t>
            </a:r>
            <a:r>
              <a:rPr lang="en" dirty="0">
                <a:latin typeface="Corbel" panose="020B0503020204020204" pitchFamily="34" charset="0"/>
              </a:rPr>
              <a:t>ba.com</a:t>
            </a:r>
            <a:endParaRPr dirty="0">
              <a:latin typeface="Corbel" panose="020B0503020204020204" pitchFamily="34" charset="0"/>
            </a:endParaRPr>
          </a:p>
        </p:txBody>
      </p:sp>
      <p:sp>
        <p:nvSpPr>
          <p:cNvPr id="429" name="Google Shape;429;p46"/>
          <p:cNvSpPr txBox="1">
            <a:spLocks noGrp="1"/>
          </p:cNvSpPr>
          <p:nvPr>
            <p:ph type="subTitle" idx="6"/>
          </p:nvPr>
        </p:nvSpPr>
        <p:spPr>
          <a:xfrm>
            <a:off x="3255077" y="3866644"/>
            <a:ext cx="260863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NBA Playtype Data (2015-2022)</a:t>
            </a:r>
            <a:endParaRPr dirty="0"/>
          </a:p>
        </p:txBody>
      </p:sp>
      <p:sp>
        <p:nvSpPr>
          <p:cNvPr id="432" name="Google Shape;432;p46"/>
          <p:cNvSpPr/>
          <p:nvPr/>
        </p:nvSpPr>
        <p:spPr>
          <a:xfrm>
            <a:off x="3028460" y="1782717"/>
            <a:ext cx="658500" cy="658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46"/>
          <p:cNvSpPr/>
          <p:nvPr/>
        </p:nvSpPr>
        <p:spPr>
          <a:xfrm>
            <a:off x="5398426" y="1785639"/>
            <a:ext cx="658500" cy="65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46"/>
          <p:cNvSpPr/>
          <p:nvPr/>
        </p:nvSpPr>
        <p:spPr>
          <a:xfrm>
            <a:off x="4242750" y="3111709"/>
            <a:ext cx="658500" cy="65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7" name="Google Shape;437;p46"/>
          <p:cNvCxnSpPr>
            <a:cxnSpLocks/>
            <a:stCxn id="433" idx="4"/>
            <a:endCxn id="434" idx="7"/>
          </p:cNvCxnSpPr>
          <p:nvPr/>
        </p:nvCxnSpPr>
        <p:spPr>
          <a:xfrm flipH="1">
            <a:off x="4804815" y="2444139"/>
            <a:ext cx="922861" cy="764005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39" name="Google Shape;439;p46"/>
          <p:cNvCxnSpPr>
            <a:cxnSpLocks/>
            <a:stCxn id="434" idx="1"/>
            <a:endCxn id="432" idx="4"/>
          </p:cNvCxnSpPr>
          <p:nvPr/>
        </p:nvCxnSpPr>
        <p:spPr>
          <a:xfrm flipH="1" flipV="1">
            <a:off x="3357710" y="2441217"/>
            <a:ext cx="981475" cy="766927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40" name="Google Shape;440;p46"/>
          <p:cNvSpPr/>
          <p:nvPr/>
        </p:nvSpPr>
        <p:spPr>
          <a:xfrm>
            <a:off x="3136857" y="1954277"/>
            <a:ext cx="339595" cy="315386"/>
          </a:xfrm>
          <a:custGeom>
            <a:avLst/>
            <a:gdLst/>
            <a:ahLst/>
            <a:cxnLst/>
            <a:rect l="l" t="t" r="r" b="b"/>
            <a:pathLst>
              <a:path w="14757" h="13705" extrusionOk="0">
                <a:moveTo>
                  <a:pt x="10563" y="1"/>
                </a:moveTo>
                <a:cubicBezTo>
                  <a:pt x="10296" y="1"/>
                  <a:pt x="10082" y="215"/>
                  <a:pt x="10082" y="483"/>
                </a:cubicBezTo>
                <a:lnTo>
                  <a:pt x="10082" y="929"/>
                </a:lnTo>
                <a:lnTo>
                  <a:pt x="6941" y="929"/>
                </a:lnTo>
                <a:cubicBezTo>
                  <a:pt x="6674" y="929"/>
                  <a:pt x="6442" y="1161"/>
                  <a:pt x="6442" y="1428"/>
                </a:cubicBezTo>
                <a:lnTo>
                  <a:pt x="6442" y="2749"/>
                </a:lnTo>
                <a:lnTo>
                  <a:pt x="3301" y="2749"/>
                </a:lnTo>
                <a:cubicBezTo>
                  <a:pt x="3034" y="2749"/>
                  <a:pt x="2820" y="2963"/>
                  <a:pt x="2820" y="3230"/>
                </a:cubicBezTo>
                <a:lnTo>
                  <a:pt x="2820" y="6389"/>
                </a:lnTo>
                <a:lnTo>
                  <a:pt x="572" y="6389"/>
                </a:lnTo>
                <a:cubicBezTo>
                  <a:pt x="340" y="6389"/>
                  <a:pt x="125" y="6531"/>
                  <a:pt x="72" y="6763"/>
                </a:cubicBezTo>
                <a:cubicBezTo>
                  <a:pt x="1" y="7084"/>
                  <a:pt x="250" y="7370"/>
                  <a:pt x="554" y="7370"/>
                </a:cubicBezTo>
                <a:lnTo>
                  <a:pt x="2820" y="7370"/>
                </a:lnTo>
                <a:lnTo>
                  <a:pt x="2820" y="10510"/>
                </a:lnTo>
                <a:cubicBezTo>
                  <a:pt x="2820" y="10778"/>
                  <a:pt x="3034" y="10992"/>
                  <a:pt x="3301" y="10992"/>
                </a:cubicBezTo>
                <a:lnTo>
                  <a:pt x="6442" y="10992"/>
                </a:lnTo>
                <a:lnTo>
                  <a:pt x="6442" y="12330"/>
                </a:lnTo>
                <a:cubicBezTo>
                  <a:pt x="6442" y="12598"/>
                  <a:pt x="6674" y="12812"/>
                  <a:pt x="6941" y="12812"/>
                </a:cubicBezTo>
                <a:lnTo>
                  <a:pt x="10082" y="12812"/>
                </a:lnTo>
                <a:lnTo>
                  <a:pt x="10082" y="13222"/>
                </a:lnTo>
                <a:cubicBezTo>
                  <a:pt x="10082" y="13490"/>
                  <a:pt x="10296" y="13704"/>
                  <a:pt x="10563" y="13704"/>
                </a:cubicBezTo>
                <a:lnTo>
                  <a:pt x="14168" y="13704"/>
                </a:lnTo>
                <a:cubicBezTo>
                  <a:pt x="14400" y="13704"/>
                  <a:pt x="14596" y="13543"/>
                  <a:pt x="14649" y="13329"/>
                </a:cubicBezTo>
                <a:cubicBezTo>
                  <a:pt x="14721" y="13008"/>
                  <a:pt x="14489" y="12723"/>
                  <a:pt x="14185" y="12723"/>
                </a:cubicBezTo>
                <a:lnTo>
                  <a:pt x="12580" y="12723"/>
                </a:lnTo>
                <a:lnTo>
                  <a:pt x="12580" y="11884"/>
                </a:lnTo>
                <a:lnTo>
                  <a:pt x="14168" y="11884"/>
                </a:lnTo>
                <a:cubicBezTo>
                  <a:pt x="14400" y="11884"/>
                  <a:pt x="14596" y="11723"/>
                  <a:pt x="14649" y="11509"/>
                </a:cubicBezTo>
                <a:cubicBezTo>
                  <a:pt x="14721" y="11188"/>
                  <a:pt x="14489" y="10903"/>
                  <a:pt x="14185" y="10903"/>
                </a:cubicBezTo>
                <a:lnTo>
                  <a:pt x="10563" y="10903"/>
                </a:lnTo>
                <a:cubicBezTo>
                  <a:pt x="10296" y="10903"/>
                  <a:pt x="10082" y="11117"/>
                  <a:pt x="10082" y="11384"/>
                </a:cubicBezTo>
                <a:lnTo>
                  <a:pt x="10082" y="11831"/>
                </a:lnTo>
                <a:lnTo>
                  <a:pt x="8958" y="11831"/>
                </a:lnTo>
                <a:lnTo>
                  <a:pt x="8958" y="9190"/>
                </a:lnTo>
                <a:lnTo>
                  <a:pt x="10082" y="9190"/>
                </a:lnTo>
                <a:lnTo>
                  <a:pt x="10082" y="9582"/>
                </a:lnTo>
                <a:cubicBezTo>
                  <a:pt x="10082" y="9850"/>
                  <a:pt x="10296" y="10064"/>
                  <a:pt x="10563" y="10064"/>
                </a:cubicBezTo>
                <a:lnTo>
                  <a:pt x="14168" y="10064"/>
                </a:lnTo>
                <a:cubicBezTo>
                  <a:pt x="14400" y="10064"/>
                  <a:pt x="14596" y="9921"/>
                  <a:pt x="14649" y="9689"/>
                </a:cubicBezTo>
                <a:cubicBezTo>
                  <a:pt x="14721" y="9368"/>
                  <a:pt x="14489" y="9083"/>
                  <a:pt x="14185" y="9083"/>
                </a:cubicBezTo>
                <a:lnTo>
                  <a:pt x="12580" y="9083"/>
                </a:lnTo>
                <a:lnTo>
                  <a:pt x="12580" y="8244"/>
                </a:lnTo>
                <a:lnTo>
                  <a:pt x="14114" y="8244"/>
                </a:lnTo>
                <a:cubicBezTo>
                  <a:pt x="14364" y="8244"/>
                  <a:pt x="14578" y="8066"/>
                  <a:pt x="14596" y="7816"/>
                </a:cubicBezTo>
                <a:cubicBezTo>
                  <a:pt x="14614" y="7548"/>
                  <a:pt x="14400" y="7316"/>
                  <a:pt x="14132" y="7316"/>
                </a:cubicBezTo>
                <a:lnTo>
                  <a:pt x="10563" y="7316"/>
                </a:lnTo>
                <a:cubicBezTo>
                  <a:pt x="10296" y="7316"/>
                  <a:pt x="10082" y="7530"/>
                  <a:pt x="10082" y="7798"/>
                </a:cubicBezTo>
                <a:lnTo>
                  <a:pt x="10082" y="8208"/>
                </a:lnTo>
                <a:lnTo>
                  <a:pt x="6941" y="8208"/>
                </a:lnTo>
                <a:cubicBezTo>
                  <a:pt x="6674" y="8208"/>
                  <a:pt x="6442" y="8423"/>
                  <a:pt x="6442" y="8690"/>
                </a:cubicBezTo>
                <a:lnTo>
                  <a:pt x="6442" y="10011"/>
                </a:lnTo>
                <a:lnTo>
                  <a:pt x="5318" y="10011"/>
                </a:lnTo>
                <a:lnTo>
                  <a:pt x="5318" y="3730"/>
                </a:lnTo>
                <a:lnTo>
                  <a:pt x="6442" y="3730"/>
                </a:lnTo>
                <a:lnTo>
                  <a:pt x="6442" y="5068"/>
                </a:lnTo>
                <a:cubicBezTo>
                  <a:pt x="6442" y="5336"/>
                  <a:pt x="6674" y="5550"/>
                  <a:pt x="6941" y="5550"/>
                </a:cubicBezTo>
                <a:lnTo>
                  <a:pt x="10082" y="5550"/>
                </a:lnTo>
                <a:lnTo>
                  <a:pt x="10082" y="5942"/>
                </a:lnTo>
                <a:cubicBezTo>
                  <a:pt x="10082" y="6210"/>
                  <a:pt x="10296" y="6442"/>
                  <a:pt x="10563" y="6442"/>
                </a:cubicBezTo>
                <a:lnTo>
                  <a:pt x="14168" y="6442"/>
                </a:lnTo>
                <a:cubicBezTo>
                  <a:pt x="14400" y="6442"/>
                  <a:pt x="14596" y="6281"/>
                  <a:pt x="14649" y="6050"/>
                </a:cubicBezTo>
                <a:cubicBezTo>
                  <a:pt x="14721" y="5728"/>
                  <a:pt x="14489" y="5461"/>
                  <a:pt x="14185" y="5461"/>
                </a:cubicBezTo>
                <a:lnTo>
                  <a:pt x="12580" y="5461"/>
                </a:lnTo>
                <a:lnTo>
                  <a:pt x="12580" y="4622"/>
                </a:lnTo>
                <a:lnTo>
                  <a:pt x="14168" y="4622"/>
                </a:lnTo>
                <a:cubicBezTo>
                  <a:pt x="14400" y="4622"/>
                  <a:pt x="14596" y="4462"/>
                  <a:pt x="14649" y="4247"/>
                </a:cubicBezTo>
                <a:cubicBezTo>
                  <a:pt x="14721" y="3926"/>
                  <a:pt x="14489" y="3641"/>
                  <a:pt x="14185" y="3641"/>
                </a:cubicBezTo>
                <a:lnTo>
                  <a:pt x="10563" y="3641"/>
                </a:lnTo>
                <a:cubicBezTo>
                  <a:pt x="10296" y="3641"/>
                  <a:pt x="10082" y="3855"/>
                  <a:pt x="10082" y="4123"/>
                </a:cubicBezTo>
                <a:lnTo>
                  <a:pt x="10082" y="4569"/>
                </a:lnTo>
                <a:lnTo>
                  <a:pt x="8958" y="4569"/>
                </a:lnTo>
                <a:lnTo>
                  <a:pt x="8958" y="1910"/>
                </a:lnTo>
                <a:lnTo>
                  <a:pt x="10082" y="1910"/>
                </a:lnTo>
                <a:lnTo>
                  <a:pt x="10082" y="2320"/>
                </a:lnTo>
                <a:cubicBezTo>
                  <a:pt x="10082" y="2588"/>
                  <a:pt x="10296" y="2802"/>
                  <a:pt x="10563" y="2802"/>
                </a:cubicBezTo>
                <a:lnTo>
                  <a:pt x="14168" y="2802"/>
                </a:lnTo>
                <a:cubicBezTo>
                  <a:pt x="14400" y="2802"/>
                  <a:pt x="14596" y="2642"/>
                  <a:pt x="14649" y="2427"/>
                </a:cubicBezTo>
                <a:cubicBezTo>
                  <a:pt x="14721" y="2106"/>
                  <a:pt x="14489" y="1821"/>
                  <a:pt x="14185" y="1821"/>
                </a:cubicBezTo>
                <a:lnTo>
                  <a:pt x="12580" y="1821"/>
                </a:lnTo>
                <a:lnTo>
                  <a:pt x="12580" y="982"/>
                </a:lnTo>
                <a:lnTo>
                  <a:pt x="14203" y="982"/>
                </a:lnTo>
                <a:cubicBezTo>
                  <a:pt x="14417" y="982"/>
                  <a:pt x="14632" y="839"/>
                  <a:pt x="14685" y="608"/>
                </a:cubicBezTo>
                <a:cubicBezTo>
                  <a:pt x="14756" y="286"/>
                  <a:pt x="14507" y="1"/>
                  <a:pt x="142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1" name="Google Shape;441;p46"/>
          <p:cNvGrpSpPr/>
          <p:nvPr/>
        </p:nvGrpSpPr>
        <p:grpSpPr>
          <a:xfrm>
            <a:off x="4450044" y="3272804"/>
            <a:ext cx="243909" cy="336328"/>
            <a:chOff x="3324900" y="3353725"/>
            <a:chExt cx="264975" cy="365375"/>
          </a:xfrm>
        </p:grpSpPr>
        <p:sp>
          <p:nvSpPr>
            <p:cNvPr id="442" name="Google Shape;442;p46"/>
            <p:cNvSpPr/>
            <p:nvPr/>
          </p:nvSpPr>
          <p:spPr>
            <a:xfrm>
              <a:off x="3489500" y="3619150"/>
              <a:ext cx="22775" cy="22775"/>
            </a:xfrm>
            <a:custGeom>
              <a:avLst/>
              <a:gdLst/>
              <a:ahLst/>
              <a:cxnLst/>
              <a:rect l="l" t="t" r="r" b="b"/>
              <a:pathLst>
                <a:path w="911" h="911" extrusionOk="0">
                  <a:moveTo>
                    <a:pt x="446" y="0"/>
                  </a:moveTo>
                  <a:cubicBezTo>
                    <a:pt x="196" y="0"/>
                    <a:pt x="0" y="197"/>
                    <a:pt x="0" y="446"/>
                  </a:cubicBezTo>
                  <a:cubicBezTo>
                    <a:pt x="0" y="696"/>
                    <a:pt x="196" y="910"/>
                    <a:pt x="446" y="910"/>
                  </a:cubicBezTo>
                  <a:cubicBezTo>
                    <a:pt x="696" y="910"/>
                    <a:pt x="910" y="696"/>
                    <a:pt x="910" y="446"/>
                  </a:cubicBezTo>
                  <a:cubicBezTo>
                    <a:pt x="910" y="197"/>
                    <a:pt x="696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6"/>
            <p:cNvSpPr/>
            <p:nvPr/>
          </p:nvSpPr>
          <p:spPr>
            <a:xfrm>
              <a:off x="3402050" y="3353725"/>
              <a:ext cx="110225" cy="45975"/>
            </a:xfrm>
            <a:custGeom>
              <a:avLst/>
              <a:gdLst/>
              <a:ahLst/>
              <a:cxnLst/>
              <a:rect l="l" t="t" r="r" b="b"/>
              <a:pathLst>
                <a:path w="4409" h="1839" extrusionOk="0">
                  <a:moveTo>
                    <a:pt x="2196" y="0"/>
                  </a:moveTo>
                  <a:cubicBezTo>
                    <a:pt x="2155" y="0"/>
                    <a:pt x="2113" y="6"/>
                    <a:pt x="2071" y="19"/>
                  </a:cubicBezTo>
                  <a:cubicBezTo>
                    <a:pt x="1874" y="90"/>
                    <a:pt x="1749" y="269"/>
                    <a:pt x="1749" y="465"/>
                  </a:cubicBezTo>
                  <a:cubicBezTo>
                    <a:pt x="1749" y="715"/>
                    <a:pt x="1571" y="911"/>
                    <a:pt x="1321" y="911"/>
                  </a:cubicBezTo>
                  <a:lnTo>
                    <a:pt x="1" y="911"/>
                  </a:lnTo>
                  <a:lnTo>
                    <a:pt x="1" y="1839"/>
                  </a:lnTo>
                  <a:lnTo>
                    <a:pt x="4408" y="1839"/>
                  </a:lnTo>
                  <a:lnTo>
                    <a:pt x="4408" y="911"/>
                  </a:lnTo>
                  <a:lnTo>
                    <a:pt x="3106" y="911"/>
                  </a:lnTo>
                  <a:cubicBezTo>
                    <a:pt x="2874" y="911"/>
                    <a:pt x="2659" y="715"/>
                    <a:pt x="2659" y="483"/>
                  </a:cubicBezTo>
                  <a:cubicBezTo>
                    <a:pt x="2659" y="222"/>
                    <a:pt x="2448" y="0"/>
                    <a:pt x="2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6"/>
            <p:cNvSpPr/>
            <p:nvPr/>
          </p:nvSpPr>
          <p:spPr>
            <a:xfrm>
              <a:off x="3324900" y="3387625"/>
              <a:ext cx="264975" cy="331475"/>
            </a:xfrm>
            <a:custGeom>
              <a:avLst/>
              <a:gdLst/>
              <a:ahLst/>
              <a:cxnLst/>
              <a:rect l="l" t="t" r="r" b="b"/>
              <a:pathLst>
                <a:path w="10599" h="13259" extrusionOk="0">
                  <a:moveTo>
                    <a:pt x="4383" y="2222"/>
                  </a:moveTo>
                  <a:cubicBezTo>
                    <a:pt x="4492" y="2222"/>
                    <a:pt x="4604" y="2267"/>
                    <a:pt x="4693" y="2356"/>
                  </a:cubicBezTo>
                  <a:cubicBezTo>
                    <a:pt x="4853" y="2517"/>
                    <a:pt x="4853" y="2784"/>
                    <a:pt x="4693" y="2963"/>
                  </a:cubicBezTo>
                  <a:lnTo>
                    <a:pt x="4104" y="3534"/>
                  </a:lnTo>
                  <a:lnTo>
                    <a:pt x="4693" y="4123"/>
                  </a:lnTo>
                  <a:cubicBezTo>
                    <a:pt x="4853" y="4283"/>
                    <a:pt x="4853" y="4551"/>
                    <a:pt x="4693" y="4729"/>
                  </a:cubicBezTo>
                  <a:cubicBezTo>
                    <a:pt x="4604" y="4801"/>
                    <a:pt x="4496" y="4854"/>
                    <a:pt x="4389" y="4854"/>
                  </a:cubicBezTo>
                  <a:cubicBezTo>
                    <a:pt x="4282" y="4854"/>
                    <a:pt x="4175" y="4801"/>
                    <a:pt x="4086" y="4729"/>
                  </a:cubicBezTo>
                  <a:lnTo>
                    <a:pt x="3497" y="4140"/>
                  </a:lnTo>
                  <a:lnTo>
                    <a:pt x="2926" y="4729"/>
                  </a:lnTo>
                  <a:cubicBezTo>
                    <a:pt x="2837" y="4801"/>
                    <a:pt x="2730" y="4854"/>
                    <a:pt x="2623" y="4854"/>
                  </a:cubicBezTo>
                  <a:cubicBezTo>
                    <a:pt x="2516" y="4854"/>
                    <a:pt x="2409" y="4801"/>
                    <a:pt x="2320" y="4729"/>
                  </a:cubicBezTo>
                  <a:cubicBezTo>
                    <a:pt x="2159" y="4551"/>
                    <a:pt x="2159" y="4283"/>
                    <a:pt x="2320" y="4123"/>
                  </a:cubicBezTo>
                  <a:lnTo>
                    <a:pt x="2891" y="3534"/>
                  </a:lnTo>
                  <a:lnTo>
                    <a:pt x="2320" y="2963"/>
                  </a:lnTo>
                  <a:cubicBezTo>
                    <a:pt x="2159" y="2784"/>
                    <a:pt x="2159" y="2517"/>
                    <a:pt x="2320" y="2356"/>
                  </a:cubicBezTo>
                  <a:cubicBezTo>
                    <a:pt x="2400" y="2267"/>
                    <a:pt x="2507" y="2222"/>
                    <a:pt x="2616" y="2222"/>
                  </a:cubicBezTo>
                  <a:cubicBezTo>
                    <a:pt x="2726" y="2222"/>
                    <a:pt x="2837" y="2267"/>
                    <a:pt x="2926" y="2356"/>
                  </a:cubicBezTo>
                  <a:lnTo>
                    <a:pt x="3497" y="2927"/>
                  </a:lnTo>
                  <a:lnTo>
                    <a:pt x="4086" y="2356"/>
                  </a:lnTo>
                  <a:cubicBezTo>
                    <a:pt x="4166" y="2267"/>
                    <a:pt x="4273" y="2222"/>
                    <a:pt x="4383" y="2222"/>
                  </a:cubicBezTo>
                  <a:close/>
                  <a:moveTo>
                    <a:pt x="3490" y="5296"/>
                  </a:moveTo>
                  <a:cubicBezTo>
                    <a:pt x="3711" y="5296"/>
                    <a:pt x="3891" y="5463"/>
                    <a:pt x="3908" y="5675"/>
                  </a:cubicBezTo>
                  <a:cubicBezTo>
                    <a:pt x="3908" y="5693"/>
                    <a:pt x="4140" y="7459"/>
                    <a:pt x="5174" y="8226"/>
                  </a:cubicBezTo>
                  <a:cubicBezTo>
                    <a:pt x="5353" y="8369"/>
                    <a:pt x="5406" y="8637"/>
                    <a:pt x="5264" y="8815"/>
                  </a:cubicBezTo>
                  <a:cubicBezTo>
                    <a:pt x="5174" y="8940"/>
                    <a:pt x="5050" y="8994"/>
                    <a:pt x="4907" y="8994"/>
                  </a:cubicBezTo>
                  <a:cubicBezTo>
                    <a:pt x="4818" y="8994"/>
                    <a:pt x="4728" y="8976"/>
                    <a:pt x="4657" y="8904"/>
                  </a:cubicBezTo>
                  <a:cubicBezTo>
                    <a:pt x="3319" y="7923"/>
                    <a:pt x="3069" y="5853"/>
                    <a:pt x="3051" y="5782"/>
                  </a:cubicBezTo>
                  <a:cubicBezTo>
                    <a:pt x="3033" y="5532"/>
                    <a:pt x="3194" y="5318"/>
                    <a:pt x="3426" y="5300"/>
                  </a:cubicBezTo>
                  <a:cubicBezTo>
                    <a:pt x="3447" y="5297"/>
                    <a:pt x="3469" y="5296"/>
                    <a:pt x="3490" y="5296"/>
                  </a:cubicBezTo>
                  <a:close/>
                  <a:moveTo>
                    <a:pt x="7030" y="8405"/>
                  </a:moveTo>
                  <a:cubicBezTo>
                    <a:pt x="7762" y="8405"/>
                    <a:pt x="8350" y="8994"/>
                    <a:pt x="8350" y="9707"/>
                  </a:cubicBezTo>
                  <a:cubicBezTo>
                    <a:pt x="8350" y="10439"/>
                    <a:pt x="7762" y="11028"/>
                    <a:pt x="7030" y="11028"/>
                  </a:cubicBezTo>
                  <a:cubicBezTo>
                    <a:pt x="6316" y="11028"/>
                    <a:pt x="5728" y="10439"/>
                    <a:pt x="5728" y="9707"/>
                  </a:cubicBezTo>
                  <a:cubicBezTo>
                    <a:pt x="5728" y="8994"/>
                    <a:pt x="6316" y="8405"/>
                    <a:pt x="7030" y="8405"/>
                  </a:cubicBezTo>
                  <a:close/>
                  <a:moveTo>
                    <a:pt x="857" y="1"/>
                  </a:moveTo>
                  <a:cubicBezTo>
                    <a:pt x="375" y="1"/>
                    <a:pt x="0" y="376"/>
                    <a:pt x="0" y="857"/>
                  </a:cubicBezTo>
                  <a:lnTo>
                    <a:pt x="0" y="12384"/>
                  </a:lnTo>
                  <a:cubicBezTo>
                    <a:pt x="0" y="12865"/>
                    <a:pt x="375" y="13258"/>
                    <a:pt x="857" y="13258"/>
                  </a:cubicBezTo>
                  <a:lnTo>
                    <a:pt x="9724" y="13258"/>
                  </a:lnTo>
                  <a:cubicBezTo>
                    <a:pt x="10206" y="13258"/>
                    <a:pt x="10599" y="12865"/>
                    <a:pt x="10599" y="12384"/>
                  </a:cubicBezTo>
                  <a:lnTo>
                    <a:pt x="10599" y="857"/>
                  </a:lnTo>
                  <a:cubicBezTo>
                    <a:pt x="10599" y="376"/>
                    <a:pt x="10206" y="1"/>
                    <a:pt x="9724" y="1"/>
                  </a:cubicBezTo>
                  <a:lnTo>
                    <a:pt x="8333" y="1"/>
                  </a:lnTo>
                  <a:lnTo>
                    <a:pt x="8333" y="893"/>
                  </a:lnTo>
                  <a:cubicBezTo>
                    <a:pt x="8333" y="1125"/>
                    <a:pt x="8136" y="1321"/>
                    <a:pt x="7904" y="1321"/>
                  </a:cubicBezTo>
                  <a:lnTo>
                    <a:pt x="2623" y="1321"/>
                  </a:lnTo>
                  <a:cubicBezTo>
                    <a:pt x="2391" y="1321"/>
                    <a:pt x="2195" y="1125"/>
                    <a:pt x="2195" y="893"/>
                  </a:cubicBezTo>
                  <a:lnTo>
                    <a:pt x="21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452;p46"/>
          <p:cNvGrpSpPr/>
          <p:nvPr/>
        </p:nvGrpSpPr>
        <p:grpSpPr>
          <a:xfrm>
            <a:off x="5559309" y="1944991"/>
            <a:ext cx="336696" cy="339892"/>
            <a:chOff x="2667400" y="1963500"/>
            <a:chExt cx="360875" cy="364300"/>
          </a:xfrm>
        </p:grpSpPr>
        <p:sp>
          <p:nvSpPr>
            <p:cNvPr id="453" name="Google Shape;453;p46"/>
            <p:cNvSpPr/>
            <p:nvPr/>
          </p:nvSpPr>
          <p:spPr>
            <a:xfrm>
              <a:off x="2900675" y="2094500"/>
              <a:ext cx="83000" cy="96375"/>
            </a:xfrm>
            <a:custGeom>
              <a:avLst/>
              <a:gdLst/>
              <a:ahLst/>
              <a:cxnLst/>
              <a:rect l="l" t="t" r="r" b="b"/>
              <a:pathLst>
                <a:path w="3320" h="3855" extrusionOk="0">
                  <a:moveTo>
                    <a:pt x="1303" y="0"/>
                  </a:moveTo>
                  <a:cubicBezTo>
                    <a:pt x="1268" y="1267"/>
                    <a:pt x="804" y="2480"/>
                    <a:pt x="1" y="3462"/>
                  </a:cubicBezTo>
                  <a:lnTo>
                    <a:pt x="393" y="3854"/>
                  </a:lnTo>
                  <a:lnTo>
                    <a:pt x="3319" y="928"/>
                  </a:lnTo>
                  <a:cubicBezTo>
                    <a:pt x="2713" y="446"/>
                    <a:pt x="2017" y="143"/>
                    <a:pt x="1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6"/>
            <p:cNvSpPr/>
            <p:nvPr/>
          </p:nvSpPr>
          <p:spPr>
            <a:xfrm>
              <a:off x="2929675" y="2136875"/>
              <a:ext cx="96375" cy="82975"/>
            </a:xfrm>
            <a:custGeom>
              <a:avLst/>
              <a:gdLst/>
              <a:ahLst/>
              <a:cxnLst/>
              <a:rect l="l" t="t" r="r" b="b"/>
              <a:pathLst>
                <a:path w="3855" h="3319" extrusionOk="0">
                  <a:moveTo>
                    <a:pt x="2927" y="0"/>
                  </a:moveTo>
                  <a:lnTo>
                    <a:pt x="1" y="2926"/>
                  </a:lnTo>
                  <a:lnTo>
                    <a:pt x="393" y="3319"/>
                  </a:lnTo>
                  <a:cubicBezTo>
                    <a:pt x="1374" y="2516"/>
                    <a:pt x="2588" y="2052"/>
                    <a:pt x="3855" y="2016"/>
                  </a:cubicBezTo>
                  <a:cubicBezTo>
                    <a:pt x="3712" y="1285"/>
                    <a:pt x="3391" y="589"/>
                    <a:pt x="2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6"/>
            <p:cNvSpPr/>
            <p:nvPr/>
          </p:nvSpPr>
          <p:spPr>
            <a:xfrm>
              <a:off x="2837350" y="2229200"/>
              <a:ext cx="82975" cy="96375"/>
            </a:xfrm>
            <a:custGeom>
              <a:avLst/>
              <a:gdLst/>
              <a:ahLst/>
              <a:cxnLst/>
              <a:rect l="l" t="t" r="r" b="b"/>
              <a:pathLst>
                <a:path w="3319" h="3855" extrusionOk="0">
                  <a:moveTo>
                    <a:pt x="2926" y="1"/>
                  </a:moveTo>
                  <a:lnTo>
                    <a:pt x="0" y="2927"/>
                  </a:lnTo>
                  <a:cubicBezTo>
                    <a:pt x="589" y="3391"/>
                    <a:pt x="1285" y="3712"/>
                    <a:pt x="2016" y="3855"/>
                  </a:cubicBezTo>
                  <a:cubicBezTo>
                    <a:pt x="2052" y="2588"/>
                    <a:pt x="2516" y="1357"/>
                    <a:pt x="3319" y="393"/>
                  </a:cubicBezTo>
                  <a:lnTo>
                    <a:pt x="2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6"/>
            <p:cNvSpPr/>
            <p:nvPr/>
          </p:nvSpPr>
          <p:spPr>
            <a:xfrm>
              <a:off x="2958675" y="2214050"/>
              <a:ext cx="69600" cy="69150"/>
            </a:xfrm>
            <a:custGeom>
              <a:avLst/>
              <a:gdLst/>
              <a:ahLst/>
              <a:cxnLst/>
              <a:rect l="l" t="t" r="r" b="b"/>
              <a:pathLst>
                <a:path w="2784" h="2766" extrusionOk="0">
                  <a:moveTo>
                    <a:pt x="2784" y="0"/>
                  </a:moveTo>
                  <a:cubicBezTo>
                    <a:pt x="1767" y="18"/>
                    <a:pt x="785" y="375"/>
                    <a:pt x="0" y="999"/>
                  </a:cubicBezTo>
                  <a:lnTo>
                    <a:pt x="1767" y="2766"/>
                  </a:lnTo>
                  <a:cubicBezTo>
                    <a:pt x="2391" y="1981"/>
                    <a:pt x="2748" y="1017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6"/>
            <p:cNvSpPr/>
            <p:nvPr/>
          </p:nvSpPr>
          <p:spPr>
            <a:xfrm>
              <a:off x="2837350" y="2092250"/>
              <a:ext cx="69150" cy="69625"/>
            </a:xfrm>
            <a:custGeom>
              <a:avLst/>
              <a:gdLst/>
              <a:ahLst/>
              <a:cxnLst/>
              <a:rect l="l" t="t" r="r" b="b"/>
              <a:pathLst>
                <a:path w="2766" h="2785" extrusionOk="0">
                  <a:moveTo>
                    <a:pt x="2766" y="1"/>
                  </a:moveTo>
                  <a:lnTo>
                    <a:pt x="2766" y="1"/>
                  </a:lnTo>
                  <a:cubicBezTo>
                    <a:pt x="1784" y="37"/>
                    <a:pt x="803" y="376"/>
                    <a:pt x="0" y="1018"/>
                  </a:cubicBezTo>
                  <a:lnTo>
                    <a:pt x="1767" y="2784"/>
                  </a:lnTo>
                  <a:cubicBezTo>
                    <a:pt x="2391" y="1999"/>
                    <a:pt x="2748" y="1018"/>
                    <a:pt x="2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6"/>
            <p:cNvSpPr/>
            <p:nvPr/>
          </p:nvSpPr>
          <p:spPr>
            <a:xfrm>
              <a:off x="2914950" y="2258200"/>
              <a:ext cx="68725" cy="69600"/>
            </a:xfrm>
            <a:custGeom>
              <a:avLst/>
              <a:gdLst/>
              <a:ahLst/>
              <a:cxnLst/>
              <a:rect l="l" t="t" r="r" b="b"/>
              <a:pathLst>
                <a:path w="2749" h="2784" extrusionOk="0">
                  <a:moveTo>
                    <a:pt x="982" y="0"/>
                  </a:moveTo>
                  <a:cubicBezTo>
                    <a:pt x="358" y="786"/>
                    <a:pt x="1" y="1767"/>
                    <a:pt x="1" y="2784"/>
                  </a:cubicBezTo>
                  <a:cubicBezTo>
                    <a:pt x="1000" y="2748"/>
                    <a:pt x="1963" y="2391"/>
                    <a:pt x="2748" y="1767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6"/>
            <p:cNvSpPr/>
            <p:nvPr/>
          </p:nvSpPr>
          <p:spPr>
            <a:xfrm>
              <a:off x="2792725" y="2136875"/>
              <a:ext cx="69625" cy="68725"/>
            </a:xfrm>
            <a:custGeom>
              <a:avLst/>
              <a:gdLst/>
              <a:ahLst/>
              <a:cxnLst/>
              <a:rect l="l" t="t" r="r" b="b"/>
              <a:pathLst>
                <a:path w="2785" h="2749" extrusionOk="0">
                  <a:moveTo>
                    <a:pt x="1018" y="0"/>
                  </a:moveTo>
                  <a:cubicBezTo>
                    <a:pt x="376" y="803"/>
                    <a:pt x="37" y="1767"/>
                    <a:pt x="1" y="2748"/>
                  </a:cubicBezTo>
                  <a:cubicBezTo>
                    <a:pt x="1018" y="2748"/>
                    <a:pt x="1999" y="2391"/>
                    <a:pt x="2784" y="1767"/>
                  </a:cubicBezTo>
                  <a:lnTo>
                    <a:pt x="1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6"/>
            <p:cNvSpPr/>
            <p:nvPr/>
          </p:nvSpPr>
          <p:spPr>
            <a:xfrm>
              <a:off x="2794975" y="2200200"/>
              <a:ext cx="96375" cy="83000"/>
            </a:xfrm>
            <a:custGeom>
              <a:avLst/>
              <a:gdLst/>
              <a:ahLst/>
              <a:cxnLst/>
              <a:rect l="l" t="t" r="r" b="b"/>
              <a:pathLst>
                <a:path w="3855" h="3320" extrusionOk="0">
                  <a:moveTo>
                    <a:pt x="3462" y="1"/>
                  </a:moveTo>
                  <a:cubicBezTo>
                    <a:pt x="2498" y="804"/>
                    <a:pt x="1267" y="1268"/>
                    <a:pt x="0" y="1303"/>
                  </a:cubicBezTo>
                  <a:cubicBezTo>
                    <a:pt x="143" y="2017"/>
                    <a:pt x="446" y="2713"/>
                    <a:pt x="928" y="3320"/>
                  </a:cubicBezTo>
                  <a:lnTo>
                    <a:pt x="3854" y="393"/>
                  </a:lnTo>
                  <a:lnTo>
                    <a:pt x="34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6"/>
            <p:cNvSpPr/>
            <p:nvPr/>
          </p:nvSpPr>
          <p:spPr>
            <a:xfrm>
              <a:off x="2667400" y="1963500"/>
              <a:ext cx="306900" cy="277325"/>
            </a:xfrm>
            <a:custGeom>
              <a:avLst/>
              <a:gdLst/>
              <a:ahLst/>
              <a:cxnLst/>
              <a:rect l="l" t="t" r="r" b="b"/>
              <a:pathLst>
                <a:path w="12276" h="11093" extrusionOk="0">
                  <a:moveTo>
                    <a:pt x="3192" y="0"/>
                  </a:moveTo>
                  <a:cubicBezTo>
                    <a:pt x="2452" y="0"/>
                    <a:pt x="1632" y="124"/>
                    <a:pt x="749" y="441"/>
                  </a:cubicBezTo>
                  <a:cubicBezTo>
                    <a:pt x="535" y="512"/>
                    <a:pt x="393" y="708"/>
                    <a:pt x="393" y="940"/>
                  </a:cubicBezTo>
                  <a:cubicBezTo>
                    <a:pt x="393" y="1154"/>
                    <a:pt x="535" y="1368"/>
                    <a:pt x="749" y="1440"/>
                  </a:cubicBezTo>
                  <a:cubicBezTo>
                    <a:pt x="767" y="1458"/>
                    <a:pt x="2016" y="1939"/>
                    <a:pt x="2123" y="3795"/>
                  </a:cubicBezTo>
                  <a:lnTo>
                    <a:pt x="607" y="3795"/>
                  </a:lnTo>
                  <a:cubicBezTo>
                    <a:pt x="321" y="3795"/>
                    <a:pt x="89" y="4027"/>
                    <a:pt x="71" y="4312"/>
                  </a:cubicBezTo>
                  <a:cubicBezTo>
                    <a:pt x="71" y="4366"/>
                    <a:pt x="0" y="5793"/>
                    <a:pt x="428" y="7328"/>
                  </a:cubicBezTo>
                  <a:cubicBezTo>
                    <a:pt x="1035" y="9469"/>
                    <a:pt x="2480" y="10771"/>
                    <a:pt x="4264" y="11093"/>
                  </a:cubicBezTo>
                  <a:cubicBezTo>
                    <a:pt x="3872" y="9290"/>
                    <a:pt x="4372" y="7328"/>
                    <a:pt x="5763" y="5936"/>
                  </a:cubicBezTo>
                  <a:cubicBezTo>
                    <a:pt x="6852" y="4847"/>
                    <a:pt x="8280" y="4305"/>
                    <a:pt x="9706" y="4305"/>
                  </a:cubicBezTo>
                  <a:cubicBezTo>
                    <a:pt x="10571" y="4305"/>
                    <a:pt x="11435" y="4504"/>
                    <a:pt x="12222" y="4901"/>
                  </a:cubicBezTo>
                  <a:cubicBezTo>
                    <a:pt x="12258" y="4562"/>
                    <a:pt x="12276" y="3866"/>
                    <a:pt x="11919" y="3081"/>
                  </a:cubicBezTo>
                  <a:cubicBezTo>
                    <a:pt x="11509" y="2136"/>
                    <a:pt x="10456" y="887"/>
                    <a:pt x="7851" y="262"/>
                  </a:cubicBezTo>
                  <a:cubicBezTo>
                    <a:pt x="7810" y="252"/>
                    <a:pt x="7768" y="247"/>
                    <a:pt x="7726" y="247"/>
                  </a:cubicBezTo>
                  <a:cubicBezTo>
                    <a:pt x="7546" y="247"/>
                    <a:pt x="7363" y="338"/>
                    <a:pt x="7262" y="512"/>
                  </a:cubicBezTo>
                  <a:cubicBezTo>
                    <a:pt x="7208" y="583"/>
                    <a:pt x="7191" y="690"/>
                    <a:pt x="7191" y="797"/>
                  </a:cubicBezTo>
                  <a:lnTo>
                    <a:pt x="7191" y="1315"/>
                  </a:lnTo>
                  <a:cubicBezTo>
                    <a:pt x="6905" y="1101"/>
                    <a:pt x="6548" y="887"/>
                    <a:pt x="6138" y="690"/>
                  </a:cubicBezTo>
                  <a:cubicBezTo>
                    <a:pt x="5416" y="335"/>
                    <a:pt x="4411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8" name="Google Shape;439;p46">
            <a:extLst>
              <a:ext uri="{FF2B5EF4-FFF2-40B4-BE49-F238E27FC236}">
                <a16:creationId xmlns:a16="http://schemas.microsoft.com/office/drawing/2014/main" id="{4E544A89-96CD-4A9C-B8EE-CB541036090F}"/>
              </a:ext>
            </a:extLst>
          </p:cNvPr>
          <p:cNvCxnSpPr>
            <a:cxnSpLocks/>
            <a:stCxn id="433" idx="2"/>
            <a:endCxn id="432" idx="6"/>
          </p:cNvCxnSpPr>
          <p:nvPr/>
        </p:nvCxnSpPr>
        <p:spPr>
          <a:xfrm flipH="1" flipV="1">
            <a:off x="3686960" y="2111967"/>
            <a:ext cx="1711466" cy="2922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2;p43">
            <a:extLst>
              <a:ext uri="{FF2B5EF4-FFF2-40B4-BE49-F238E27FC236}">
                <a16:creationId xmlns:a16="http://schemas.microsoft.com/office/drawing/2014/main" id="{6148E2FA-609F-4D10-90D5-D471E99B1DE5}"/>
              </a:ext>
            </a:extLst>
          </p:cNvPr>
          <p:cNvSpPr/>
          <p:nvPr/>
        </p:nvSpPr>
        <p:spPr>
          <a:xfrm>
            <a:off x="5407868" y="2985564"/>
            <a:ext cx="658500" cy="658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43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</a:t>
            </a:r>
            <a:endParaRPr dirty="0"/>
          </a:p>
        </p:txBody>
      </p:sp>
      <p:sp>
        <p:nvSpPr>
          <p:cNvPr id="355" name="Google Shape;355;p43"/>
          <p:cNvSpPr txBox="1">
            <a:spLocks noGrp="1"/>
          </p:cNvSpPr>
          <p:nvPr>
            <p:ph type="subTitle" idx="1"/>
          </p:nvPr>
        </p:nvSpPr>
        <p:spPr>
          <a:xfrm>
            <a:off x="974905" y="1400088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BeautifulSoup and Selenium</a:t>
            </a:r>
            <a:endParaRPr dirty="0"/>
          </a:p>
        </p:txBody>
      </p:sp>
      <p:sp>
        <p:nvSpPr>
          <p:cNvPr id="356" name="Google Shape;356;p43"/>
          <p:cNvSpPr txBox="1">
            <a:spLocks noGrp="1"/>
          </p:cNvSpPr>
          <p:nvPr>
            <p:ph type="subTitle" idx="2"/>
          </p:nvPr>
        </p:nvSpPr>
        <p:spPr>
          <a:xfrm>
            <a:off x="974905" y="1212212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DATA ACQUISITION</a:t>
            </a:r>
            <a:endParaRPr dirty="0"/>
          </a:p>
        </p:txBody>
      </p:sp>
      <p:sp>
        <p:nvSpPr>
          <p:cNvPr id="357" name="Google Shape;357;p43"/>
          <p:cNvSpPr txBox="1">
            <a:spLocks noGrp="1"/>
          </p:cNvSpPr>
          <p:nvPr>
            <p:ph type="subTitle" idx="3"/>
          </p:nvPr>
        </p:nvSpPr>
        <p:spPr>
          <a:xfrm>
            <a:off x="987052" y="2386684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Pandas</a:t>
            </a:r>
            <a:endParaRPr dirty="0"/>
          </a:p>
        </p:txBody>
      </p:sp>
      <p:sp>
        <p:nvSpPr>
          <p:cNvPr id="358" name="Google Shape;358;p43"/>
          <p:cNvSpPr txBox="1">
            <a:spLocks noGrp="1"/>
          </p:cNvSpPr>
          <p:nvPr>
            <p:ph type="subTitle" idx="4"/>
          </p:nvPr>
        </p:nvSpPr>
        <p:spPr>
          <a:xfrm>
            <a:off x="974905" y="2118149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DATA CLEANING AND MANIPULATION</a:t>
            </a:r>
            <a:endParaRPr dirty="0"/>
          </a:p>
        </p:txBody>
      </p:sp>
      <p:sp>
        <p:nvSpPr>
          <p:cNvPr id="359" name="Google Shape;359;p43"/>
          <p:cNvSpPr txBox="1">
            <a:spLocks noGrp="1"/>
          </p:cNvSpPr>
          <p:nvPr>
            <p:ph type="subTitle" idx="5"/>
          </p:nvPr>
        </p:nvSpPr>
        <p:spPr>
          <a:xfrm>
            <a:off x="999169" y="3208189"/>
            <a:ext cx="334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Scikitlearn</a:t>
            </a:r>
            <a:endParaRPr dirty="0"/>
          </a:p>
        </p:txBody>
      </p:sp>
      <p:sp>
        <p:nvSpPr>
          <p:cNvPr id="360" name="Google Shape;360;p43"/>
          <p:cNvSpPr txBox="1">
            <a:spLocks noGrp="1"/>
          </p:cNvSpPr>
          <p:nvPr>
            <p:ph type="subTitle" idx="6"/>
          </p:nvPr>
        </p:nvSpPr>
        <p:spPr>
          <a:xfrm>
            <a:off x="989781" y="2975121"/>
            <a:ext cx="3348600" cy="4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MODELING</a:t>
            </a:r>
            <a:endParaRPr dirty="0"/>
          </a:p>
        </p:txBody>
      </p:sp>
      <p:sp>
        <p:nvSpPr>
          <p:cNvPr id="361" name="Google Shape;361;p43"/>
          <p:cNvSpPr/>
          <p:nvPr/>
        </p:nvSpPr>
        <p:spPr>
          <a:xfrm>
            <a:off x="5407868" y="1153162"/>
            <a:ext cx="658500" cy="6585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3"/>
          <p:cNvSpPr/>
          <p:nvPr/>
        </p:nvSpPr>
        <p:spPr>
          <a:xfrm>
            <a:off x="5407868" y="2069363"/>
            <a:ext cx="658500" cy="658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3"/>
          <p:cNvSpPr/>
          <p:nvPr/>
        </p:nvSpPr>
        <p:spPr>
          <a:xfrm>
            <a:off x="5407868" y="3860978"/>
            <a:ext cx="658500" cy="65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4" name="Google Shape;364;p43"/>
          <p:cNvGrpSpPr/>
          <p:nvPr/>
        </p:nvGrpSpPr>
        <p:grpSpPr>
          <a:xfrm>
            <a:off x="5551214" y="2229265"/>
            <a:ext cx="371814" cy="338690"/>
            <a:chOff x="-40745125" y="3632900"/>
            <a:chExt cx="318225" cy="289875"/>
          </a:xfrm>
        </p:grpSpPr>
        <p:sp>
          <p:nvSpPr>
            <p:cNvPr id="365" name="Google Shape;365;p43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3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3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3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3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3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3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" name="Google Shape;376;p43"/>
          <p:cNvGrpSpPr/>
          <p:nvPr/>
        </p:nvGrpSpPr>
        <p:grpSpPr>
          <a:xfrm>
            <a:off x="5552559" y="1337913"/>
            <a:ext cx="369068" cy="289004"/>
            <a:chOff x="-41526450" y="3653375"/>
            <a:chExt cx="315875" cy="247350"/>
          </a:xfrm>
        </p:grpSpPr>
        <p:sp>
          <p:nvSpPr>
            <p:cNvPr id="377" name="Google Shape;377;p43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3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43"/>
          <p:cNvGrpSpPr/>
          <p:nvPr/>
        </p:nvGrpSpPr>
        <p:grpSpPr>
          <a:xfrm>
            <a:off x="6502805" y="1112225"/>
            <a:ext cx="1483500" cy="3473400"/>
            <a:chOff x="6278575" y="1116825"/>
            <a:chExt cx="1483500" cy="3473400"/>
          </a:xfrm>
        </p:grpSpPr>
        <p:cxnSp>
          <p:nvCxnSpPr>
            <p:cNvPr id="380" name="Google Shape;380;p43"/>
            <p:cNvCxnSpPr/>
            <p:nvPr/>
          </p:nvCxnSpPr>
          <p:spPr>
            <a:xfrm>
              <a:off x="7020425" y="1116825"/>
              <a:ext cx="0" cy="3473400"/>
            </a:xfrm>
            <a:prstGeom prst="straightConnector1">
              <a:avLst/>
            </a:pr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81" name="Google Shape;381;p43"/>
            <p:cNvSpPr/>
            <p:nvPr/>
          </p:nvSpPr>
          <p:spPr>
            <a:xfrm>
              <a:off x="6278575" y="2515700"/>
              <a:ext cx="1483500" cy="1483500"/>
            </a:xfrm>
            <a:prstGeom prst="ellipse">
              <a:avLst/>
            </a:pr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60;p43">
            <a:extLst>
              <a:ext uri="{FF2B5EF4-FFF2-40B4-BE49-F238E27FC236}">
                <a16:creationId xmlns:a16="http://schemas.microsoft.com/office/drawing/2014/main" id="{C2364D79-9B65-4111-95F8-FDB9685D3DFB}"/>
              </a:ext>
            </a:extLst>
          </p:cNvPr>
          <p:cNvSpPr txBox="1">
            <a:spLocks/>
          </p:cNvSpPr>
          <p:nvPr/>
        </p:nvSpPr>
        <p:spPr>
          <a:xfrm>
            <a:off x="1003686" y="3838532"/>
            <a:ext cx="33486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dirty="0"/>
              <a:t>Visualization</a:t>
            </a:r>
          </a:p>
        </p:txBody>
      </p:sp>
      <p:sp>
        <p:nvSpPr>
          <p:cNvPr id="31" name="Google Shape;359;p43">
            <a:extLst>
              <a:ext uri="{FF2B5EF4-FFF2-40B4-BE49-F238E27FC236}">
                <a16:creationId xmlns:a16="http://schemas.microsoft.com/office/drawing/2014/main" id="{16932DFD-8669-4F31-ADC0-00F4E4637294}"/>
              </a:ext>
            </a:extLst>
          </p:cNvPr>
          <p:cNvSpPr txBox="1">
            <a:spLocks/>
          </p:cNvSpPr>
          <p:nvPr/>
        </p:nvSpPr>
        <p:spPr>
          <a:xfrm>
            <a:off x="1003686" y="4029694"/>
            <a:ext cx="334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/>
              <a:t>Matplotlib, Seaborn</a:t>
            </a:r>
          </a:p>
        </p:txBody>
      </p:sp>
      <p:grpSp>
        <p:nvGrpSpPr>
          <p:cNvPr id="32" name="Google Shape;1025;p68">
            <a:extLst>
              <a:ext uri="{FF2B5EF4-FFF2-40B4-BE49-F238E27FC236}">
                <a16:creationId xmlns:a16="http://schemas.microsoft.com/office/drawing/2014/main" id="{319187CC-C8BD-4365-8232-62CEC376ED7C}"/>
              </a:ext>
            </a:extLst>
          </p:cNvPr>
          <p:cNvGrpSpPr/>
          <p:nvPr/>
        </p:nvGrpSpPr>
        <p:grpSpPr>
          <a:xfrm>
            <a:off x="5541642" y="3120974"/>
            <a:ext cx="408613" cy="375568"/>
            <a:chOff x="5032875" y="2647625"/>
            <a:chExt cx="364475" cy="335000"/>
          </a:xfrm>
          <a:solidFill>
            <a:schemeClr val="tx1"/>
          </a:solidFill>
        </p:grpSpPr>
        <p:sp>
          <p:nvSpPr>
            <p:cNvPr id="33" name="Google Shape;1026;p68">
              <a:extLst>
                <a:ext uri="{FF2B5EF4-FFF2-40B4-BE49-F238E27FC236}">
                  <a16:creationId xmlns:a16="http://schemas.microsoft.com/office/drawing/2014/main" id="{71B92237-3D13-41B4-B761-9C69774B70A9}"/>
                </a:ext>
              </a:extLst>
            </p:cNvPr>
            <p:cNvSpPr/>
            <p:nvPr/>
          </p:nvSpPr>
          <p:spPr>
            <a:xfrm>
              <a:off x="5129675" y="2647625"/>
              <a:ext cx="170425" cy="50425"/>
            </a:xfrm>
            <a:custGeom>
              <a:avLst/>
              <a:gdLst/>
              <a:ahLst/>
              <a:cxnLst/>
              <a:rect l="l" t="t" r="r" b="b"/>
              <a:pathLst>
                <a:path w="6817" h="2017" extrusionOk="0">
                  <a:moveTo>
                    <a:pt x="2445" y="589"/>
                  </a:moveTo>
                  <a:cubicBezTo>
                    <a:pt x="2659" y="589"/>
                    <a:pt x="2837" y="749"/>
                    <a:pt x="2855" y="964"/>
                  </a:cubicBezTo>
                  <a:cubicBezTo>
                    <a:pt x="2873" y="1196"/>
                    <a:pt x="2695" y="1374"/>
                    <a:pt x="2463" y="1374"/>
                  </a:cubicBezTo>
                  <a:lnTo>
                    <a:pt x="1553" y="1374"/>
                  </a:lnTo>
                  <a:cubicBezTo>
                    <a:pt x="1339" y="1374"/>
                    <a:pt x="1160" y="1231"/>
                    <a:pt x="1142" y="1017"/>
                  </a:cubicBezTo>
                  <a:cubicBezTo>
                    <a:pt x="1125" y="785"/>
                    <a:pt x="1303" y="589"/>
                    <a:pt x="1535" y="589"/>
                  </a:cubicBezTo>
                  <a:close/>
                  <a:moveTo>
                    <a:pt x="5246" y="589"/>
                  </a:moveTo>
                  <a:cubicBezTo>
                    <a:pt x="5460" y="589"/>
                    <a:pt x="5657" y="749"/>
                    <a:pt x="5657" y="964"/>
                  </a:cubicBezTo>
                  <a:cubicBezTo>
                    <a:pt x="5674" y="1196"/>
                    <a:pt x="5496" y="1374"/>
                    <a:pt x="5264" y="1374"/>
                  </a:cubicBezTo>
                  <a:lnTo>
                    <a:pt x="4354" y="1374"/>
                  </a:lnTo>
                  <a:cubicBezTo>
                    <a:pt x="4158" y="1374"/>
                    <a:pt x="3962" y="1231"/>
                    <a:pt x="3962" y="1017"/>
                  </a:cubicBezTo>
                  <a:cubicBezTo>
                    <a:pt x="3944" y="785"/>
                    <a:pt x="4122" y="589"/>
                    <a:pt x="4336" y="589"/>
                  </a:cubicBezTo>
                  <a:close/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1427"/>
                  </a:lnTo>
                  <a:cubicBezTo>
                    <a:pt x="0" y="1749"/>
                    <a:pt x="268" y="2016"/>
                    <a:pt x="589" y="2016"/>
                  </a:cubicBezTo>
                  <a:lnTo>
                    <a:pt x="6245" y="2016"/>
                  </a:lnTo>
                  <a:cubicBezTo>
                    <a:pt x="6567" y="2016"/>
                    <a:pt x="6816" y="1766"/>
                    <a:pt x="6816" y="1445"/>
                  </a:cubicBezTo>
                  <a:lnTo>
                    <a:pt x="6816" y="589"/>
                  </a:lnTo>
                  <a:cubicBezTo>
                    <a:pt x="6816" y="268"/>
                    <a:pt x="6567" y="0"/>
                    <a:pt x="62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27;p68">
              <a:extLst>
                <a:ext uri="{FF2B5EF4-FFF2-40B4-BE49-F238E27FC236}">
                  <a16:creationId xmlns:a16="http://schemas.microsoft.com/office/drawing/2014/main" id="{3117CC3F-E6B6-4545-A1A8-7D9EA83CA562}"/>
                </a:ext>
              </a:extLst>
            </p:cNvPr>
            <p:cNvSpPr/>
            <p:nvPr/>
          </p:nvSpPr>
          <p:spPr>
            <a:xfrm>
              <a:off x="5032875" y="2720325"/>
              <a:ext cx="168200" cy="262300"/>
            </a:xfrm>
            <a:custGeom>
              <a:avLst/>
              <a:gdLst/>
              <a:ahLst/>
              <a:cxnLst/>
              <a:rect l="l" t="t" r="r" b="b"/>
              <a:pathLst>
                <a:path w="6728" h="10492" extrusionOk="0">
                  <a:moveTo>
                    <a:pt x="1838" y="1071"/>
                  </a:moveTo>
                  <a:cubicBezTo>
                    <a:pt x="1945" y="1071"/>
                    <a:pt x="2035" y="1124"/>
                    <a:pt x="2124" y="1196"/>
                  </a:cubicBezTo>
                  <a:cubicBezTo>
                    <a:pt x="2195" y="1267"/>
                    <a:pt x="2231" y="1374"/>
                    <a:pt x="2231" y="1481"/>
                  </a:cubicBezTo>
                  <a:cubicBezTo>
                    <a:pt x="2231" y="1588"/>
                    <a:pt x="2195" y="1678"/>
                    <a:pt x="2124" y="1749"/>
                  </a:cubicBezTo>
                  <a:cubicBezTo>
                    <a:pt x="2035" y="1838"/>
                    <a:pt x="1945" y="1874"/>
                    <a:pt x="1838" y="1874"/>
                  </a:cubicBezTo>
                  <a:cubicBezTo>
                    <a:pt x="1731" y="1874"/>
                    <a:pt x="1624" y="1838"/>
                    <a:pt x="1553" y="1749"/>
                  </a:cubicBezTo>
                  <a:cubicBezTo>
                    <a:pt x="1482" y="1678"/>
                    <a:pt x="1446" y="1588"/>
                    <a:pt x="1446" y="1481"/>
                  </a:cubicBezTo>
                  <a:cubicBezTo>
                    <a:pt x="1446" y="1374"/>
                    <a:pt x="1482" y="1267"/>
                    <a:pt x="1553" y="1196"/>
                  </a:cubicBezTo>
                  <a:cubicBezTo>
                    <a:pt x="1624" y="1124"/>
                    <a:pt x="1731" y="1071"/>
                    <a:pt x="1838" y="1071"/>
                  </a:cubicBezTo>
                  <a:close/>
                  <a:moveTo>
                    <a:pt x="3284" y="1071"/>
                  </a:moveTo>
                  <a:cubicBezTo>
                    <a:pt x="3391" y="1071"/>
                    <a:pt x="3498" y="1124"/>
                    <a:pt x="3569" y="1196"/>
                  </a:cubicBezTo>
                  <a:cubicBezTo>
                    <a:pt x="3641" y="1267"/>
                    <a:pt x="3676" y="1374"/>
                    <a:pt x="3676" y="1481"/>
                  </a:cubicBezTo>
                  <a:cubicBezTo>
                    <a:pt x="3676" y="1588"/>
                    <a:pt x="3641" y="1678"/>
                    <a:pt x="3569" y="1749"/>
                  </a:cubicBezTo>
                  <a:cubicBezTo>
                    <a:pt x="3498" y="1838"/>
                    <a:pt x="3391" y="1874"/>
                    <a:pt x="3284" y="1874"/>
                  </a:cubicBezTo>
                  <a:cubicBezTo>
                    <a:pt x="3177" y="1874"/>
                    <a:pt x="3087" y="1838"/>
                    <a:pt x="2998" y="1749"/>
                  </a:cubicBezTo>
                  <a:cubicBezTo>
                    <a:pt x="2927" y="1678"/>
                    <a:pt x="2891" y="1588"/>
                    <a:pt x="2891" y="1481"/>
                  </a:cubicBezTo>
                  <a:cubicBezTo>
                    <a:pt x="2891" y="1374"/>
                    <a:pt x="2927" y="1267"/>
                    <a:pt x="2998" y="1196"/>
                  </a:cubicBezTo>
                  <a:cubicBezTo>
                    <a:pt x="3087" y="1124"/>
                    <a:pt x="3177" y="1071"/>
                    <a:pt x="3284" y="1071"/>
                  </a:cubicBezTo>
                  <a:close/>
                  <a:moveTo>
                    <a:pt x="4747" y="1071"/>
                  </a:moveTo>
                  <a:cubicBezTo>
                    <a:pt x="4836" y="1071"/>
                    <a:pt x="4943" y="1124"/>
                    <a:pt x="5014" y="1196"/>
                  </a:cubicBezTo>
                  <a:cubicBezTo>
                    <a:pt x="5086" y="1267"/>
                    <a:pt x="5139" y="1374"/>
                    <a:pt x="5139" y="1481"/>
                  </a:cubicBezTo>
                  <a:cubicBezTo>
                    <a:pt x="5139" y="1588"/>
                    <a:pt x="5086" y="1678"/>
                    <a:pt x="5014" y="1749"/>
                  </a:cubicBezTo>
                  <a:cubicBezTo>
                    <a:pt x="4943" y="1838"/>
                    <a:pt x="4836" y="1874"/>
                    <a:pt x="4747" y="1874"/>
                  </a:cubicBezTo>
                  <a:cubicBezTo>
                    <a:pt x="4640" y="1874"/>
                    <a:pt x="4533" y="1838"/>
                    <a:pt x="4461" y="1749"/>
                  </a:cubicBezTo>
                  <a:cubicBezTo>
                    <a:pt x="4390" y="1678"/>
                    <a:pt x="4336" y="1588"/>
                    <a:pt x="4336" y="1481"/>
                  </a:cubicBezTo>
                  <a:cubicBezTo>
                    <a:pt x="4336" y="1374"/>
                    <a:pt x="4390" y="1267"/>
                    <a:pt x="4461" y="1196"/>
                  </a:cubicBezTo>
                  <a:cubicBezTo>
                    <a:pt x="4533" y="1124"/>
                    <a:pt x="4640" y="1071"/>
                    <a:pt x="4747" y="1071"/>
                  </a:cubicBezTo>
                  <a:close/>
                  <a:moveTo>
                    <a:pt x="4336" y="2837"/>
                  </a:moveTo>
                  <a:cubicBezTo>
                    <a:pt x="4658" y="2837"/>
                    <a:pt x="4907" y="3105"/>
                    <a:pt x="4907" y="3408"/>
                  </a:cubicBezTo>
                  <a:lnTo>
                    <a:pt x="4907" y="6299"/>
                  </a:lnTo>
                  <a:cubicBezTo>
                    <a:pt x="4907" y="6620"/>
                    <a:pt x="4658" y="6870"/>
                    <a:pt x="4336" y="6870"/>
                  </a:cubicBezTo>
                  <a:lnTo>
                    <a:pt x="2998" y="6870"/>
                  </a:lnTo>
                  <a:lnTo>
                    <a:pt x="2998" y="8636"/>
                  </a:lnTo>
                  <a:lnTo>
                    <a:pt x="4336" y="8636"/>
                  </a:lnTo>
                  <a:cubicBezTo>
                    <a:pt x="4640" y="8636"/>
                    <a:pt x="4907" y="8886"/>
                    <a:pt x="4925" y="9189"/>
                  </a:cubicBezTo>
                  <a:cubicBezTo>
                    <a:pt x="4925" y="9511"/>
                    <a:pt x="4675" y="9760"/>
                    <a:pt x="4354" y="9760"/>
                  </a:cubicBezTo>
                  <a:lnTo>
                    <a:pt x="2427" y="9760"/>
                  </a:lnTo>
                  <a:cubicBezTo>
                    <a:pt x="2124" y="9760"/>
                    <a:pt x="1856" y="9511"/>
                    <a:pt x="1856" y="9189"/>
                  </a:cubicBezTo>
                  <a:lnTo>
                    <a:pt x="1856" y="6299"/>
                  </a:lnTo>
                  <a:cubicBezTo>
                    <a:pt x="1856" y="5996"/>
                    <a:pt x="2124" y="5746"/>
                    <a:pt x="2427" y="5746"/>
                  </a:cubicBezTo>
                  <a:lnTo>
                    <a:pt x="3783" y="5746"/>
                  </a:lnTo>
                  <a:lnTo>
                    <a:pt x="3783" y="3979"/>
                  </a:lnTo>
                  <a:lnTo>
                    <a:pt x="2427" y="3979"/>
                  </a:lnTo>
                  <a:cubicBezTo>
                    <a:pt x="2124" y="3979"/>
                    <a:pt x="1856" y="3730"/>
                    <a:pt x="1856" y="3408"/>
                  </a:cubicBezTo>
                  <a:cubicBezTo>
                    <a:pt x="1838" y="3105"/>
                    <a:pt x="2106" y="2837"/>
                    <a:pt x="2409" y="2837"/>
                  </a:cubicBezTo>
                  <a:close/>
                  <a:moveTo>
                    <a:pt x="589" y="0"/>
                  </a:moveTo>
                  <a:cubicBezTo>
                    <a:pt x="250" y="0"/>
                    <a:pt x="1" y="250"/>
                    <a:pt x="1" y="589"/>
                  </a:cubicBezTo>
                  <a:lnTo>
                    <a:pt x="1" y="9921"/>
                  </a:lnTo>
                  <a:cubicBezTo>
                    <a:pt x="1" y="10242"/>
                    <a:pt x="250" y="10492"/>
                    <a:pt x="589" y="10492"/>
                  </a:cubicBezTo>
                  <a:lnTo>
                    <a:pt x="6727" y="10492"/>
                  </a:lnTo>
                  <a:lnTo>
                    <a:pt x="67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28;p68">
              <a:extLst>
                <a:ext uri="{FF2B5EF4-FFF2-40B4-BE49-F238E27FC236}">
                  <a16:creationId xmlns:a16="http://schemas.microsoft.com/office/drawing/2014/main" id="{41A8895A-222E-4131-B282-4E60E029A342}"/>
                </a:ext>
              </a:extLst>
            </p:cNvPr>
            <p:cNvSpPr/>
            <p:nvPr/>
          </p:nvSpPr>
          <p:spPr>
            <a:xfrm>
              <a:off x="5229150" y="2720325"/>
              <a:ext cx="168200" cy="262300"/>
            </a:xfrm>
            <a:custGeom>
              <a:avLst/>
              <a:gdLst/>
              <a:ahLst/>
              <a:cxnLst/>
              <a:rect l="l" t="t" r="r" b="b"/>
              <a:pathLst>
                <a:path w="6728" h="10492" extrusionOk="0">
                  <a:moveTo>
                    <a:pt x="1731" y="1071"/>
                  </a:moveTo>
                  <a:cubicBezTo>
                    <a:pt x="1838" y="1071"/>
                    <a:pt x="1927" y="1124"/>
                    <a:pt x="1999" y="1196"/>
                  </a:cubicBezTo>
                  <a:cubicBezTo>
                    <a:pt x="2088" y="1267"/>
                    <a:pt x="2124" y="1374"/>
                    <a:pt x="2124" y="1481"/>
                  </a:cubicBezTo>
                  <a:cubicBezTo>
                    <a:pt x="2124" y="1588"/>
                    <a:pt x="2088" y="1678"/>
                    <a:pt x="1999" y="1749"/>
                  </a:cubicBezTo>
                  <a:cubicBezTo>
                    <a:pt x="1927" y="1838"/>
                    <a:pt x="1838" y="1874"/>
                    <a:pt x="1731" y="1874"/>
                  </a:cubicBezTo>
                  <a:cubicBezTo>
                    <a:pt x="1624" y="1874"/>
                    <a:pt x="1517" y="1838"/>
                    <a:pt x="1446" y="1749"/>
                  </a:cubicBezTo>
                  <a:cubicBezTo>
                    <a:pt x="1374" y="1678"/>
                    <a:pt x="1339" y="1588"/>
                    <a:pt x="1339" y="1481"/>
                  </a:cubicBezTo>
                  <a:cubicBezTo>
                    <a:pt x="1339" y="1374"/>
                    <a:pt x="1374" y="1267"/>
                    <a:pt x="1446" y="1196"/>
                  </a:cubicBezTo>
                  <a:cubicBezTo>
                    <a:pt x="1517" y="1124"/>
                    <a:pt x="1624" y="1071"/>
                    <a:pt x="1731" y="1071"/>
                  </a:cubicBezTo>
                  <a:close/>
                  <a:moveTo>
                    <a:pt x="3176" y="1071"/>
                  </a:moveTo>
                  <a:cubicBezTo>
                    <a:pt x="3283" y="1071"/>
                    <a:pt x="3390" y="1124"/>
                    <a:pt x="3462" y="1196"/>
                  </a:cubicBezTo>
                  <a:cubicBezTo>
                    <a:pt x="3533" y="1267"/>
                    <a:pt x="3569" y="1374"/>
                    <a:pt x="3569" y="1481"/>
                  </a:cubicBezTo>
                  <a:cubicBezTo>
                    <a:pt x="3569" y="1588"/>
                    <a:pt x="3533" y="1678"/>
                    <a:pt x="3462" y="1749"/>
                  </a:cubicBezTo>
                  <a:cubicBezTo>
                    <a:pt x="3390" y="1838"/>
                    <a:pt x="3283" y="1874"/>
                    <a:pt x="3176" y="1874"/>
                  </a:cubicBezTo>
                  <a:cubicBezTo>
                    <a:pt x="3069" y="1874"/>
                    <a:pt x="2980" y="1838"/>
                    <a:pt x="2891" y="1749"/>
                  </a:cubicBezTo>
                  <a:cubicBezTo>
                    <a:pt x="2820" y="1678"/>
                    <a:pt x="2784" y="1588"/>
                    <a:pt x="2784" y="1481"/>
                  </a:cubicBezTo>
                  <a:cubicBezTo>
                    <a:pt x="2784" y="1374"/>
                    <a:pt x="2820" y="1267"/>
                    <a:pt x="2891" y="1196"/>
                  </a:cubicBezTo>
                  <a:cubicBezTo>
                    <a:pt x="2980" y="1124"/>
                    <a:pt x="3069" y="1071"/>
                    <a:pt x="3176" y="1071"/>
                  </a:cubicBezTo>
                  <a:close/>
                  <a:moveTo>
                    <a:pt x="4622" y="1071"/>
                  </a:moveTo>
                  <a:cubicBezTo>
                    <a:pt x="4729" y="1071"/>
                    <a:pt x="4836" y="1124"/>
                    <a:pt x="4907" y="1196"/>
                  </a:cubicBezTo>
                  <a:cubicBezTo>
                    <a:pt x="4978" y="1267"/>
                    <a:pt x="5032" y="1374"/>
                    <a:pt x="5032" y="1481"/>
                  </a:cubicBezTo>
                  <a:cubicBezTo>
                    <a:pt x="5032" y="1588"/>
                    <a:pt x="4978" y="1678"/>
                    <a:pt x="4907" y="1749"/>
                  </a:cubicBezTo>
                  <a:cubicBezTo>
                    <a:pt x="4836" y="1838"/>
                    <a:pt x="4729" y="1874"/>
                    <a:pt x="4622" y="1874"/>
                  </a:cubicBezTo>
                  <a:cubicBezTo>
                    <a:pt x="4532" y="1874"/>
                    <a:pt x="4425" y="1838"/>
                    <a:pt x="4354" y="1749"/>
                  </a:cubicBezTo>
                  <a:cubicBezTo>
                    <a:pt x="4283" y="1678"/>
                    <a:pt x="4229" y="1588"/>
                    <a:pt x="4229" y="1481"/>
                  </a:cubicBezTo>
                  <a:cubicBezTo>
                    <a:pt x="4229" y="1374"/>
                    <a:pt x="4283" y="1267"/>
                    <a:pt x="4354" y="1196"/>
                  </a:cubicBezTo>
                  <a:cubicBezTo>
                    <a:pt x="4425" y="1124"/>
                    <a:pt x="4532" y="1071"/>
                    <a:pt x="4622" y="1071"/>
                  </a:cubicBezTo>
                  <a:close/>
                  <a:moveTo>
                    <a:pt x="4247" y="2837"/>
                  </a:moveTo>
                  <a:cubicBezTo>
                    <a:pt x="4550" y="2837"/>
                    <a:pt x="4818" y="3105"/>
                    <a:pt x="4818" y="3408"/>
                  </a:cubicBezTo>
                  <a:lnTo>
                    <a:pt x="4818" y="9189"/>
                  </a:lnTo>
                  <a:cubicBezTo>
                    <a:pt x="4818" y="9483"/>
                    <a:pt x="4567" y="9743"/>
                    <a:pt x="4259" y="9743"/>
                  </a:cubicBezTo>
                  <a:cubicBezTo>
                    <a:pt x="4249" y="9743"/>
                    <a:pt x="4239" y="9743"/>
                    <a:pt x="4229" y="9742"/>
                  </a:cubicBezTo>
                  <a:cubicBezTo>
                    <a:pt x="3926" y="9742"/>
                    <a:pt x="3676" y="9475"/>
                    <a:pt x="3676" y="9172"/>
                  </a:cubicBezTo>
                  <a:lnTo>
                    <a:pt x="3676" y="3979"/>
                  </a:lnTo>
                  <a:lnTo>
                    <a:pt x="2338" y="3979"/>
                  </a:lnTo>
                  <a:cubicBezTo>
                    <a:pt x="2034" y="3979"/>
                    <a:pt x="1767" y="3730"/>
                    <a:pt x="1749" y="3408"/>
                  </a:cubicBezTo>
                  <a:cubicBezTo>
                    <a:pt x="1749" y="3105"/>
                    <a:pt x="1999" y="2837"/>
                    <a:pt x="2320" y="2837"/>
                  </a:cubicBezTo>
                  <a:close/>
                  <a:moveTo>
                    <a:pt x="0" y="0"/>
                  </a:moveTo>
                  <a:lnTo>
                    <a:pt x="0" y="10492"/>
                  </a:lnTo>
                  <a:lnTo>
                    <a:pt x="6138" y="10492"/>
                  </a:lnTo>
                  <a:cubicBezTo>
                    <a:pt x="6459" y="10492"/>
                    <a:pt x="6727" y="10242"/>
                    <a:pt x="6727" y="9921"/>
                  </a:cubicBezTo>
                  <a:lnTo>
                    <a:pt x="6727" y="571"/>
                  </a:lnTo>
                  <a:cubicBezTo>
                    <a:pt x="6727" y="250"/>
                    <a:pt x="6459" y="0"/>
                    <a:pt x="61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913;p68">
            <a:extLst>
              <a:ext uri="{FF2B5EF4-FFF2-40B4-BE49-F238E27FC236}">
                <a16:creationId xmlns:a16="http://schemas.microsoft.com/office/drawing/2014/main" id="{9CEEB01B-CA49-4B1C-9C9F-26705DE4D607}"/>
              </a:ext>
            </a:extLst>
          </p:cNvPr>
          <p:cNvGrpSpPr/>
          <p:nvPr/>
        </p:nvGrpSpPr>
        <p:grpSpPr>
          <a:xfrm>
            <a:off x="5538380" y="3986174"/>
            <a:ext cx="409089" cy="408108"/>
            <a:chOff x="1506725" y="1963350"/>
            <a:chExt cx="364900" cy="364025"/>
          </a:xfrm>
          <a:solidFill>
            <a:schemeClr val="tx1"/>
          </a:solidFill>
        </p:grpSpPr>
        <p:sp>
          <p:nvSpPr>
            <p:cNvPr id="38" name="Google Shape;914;p68">
              <a:extLst>
                <a:ext uri="{FF2B5EF4-FFF2-40B4-BE49-F238E27FC236}">
                  <a16:creationId xmlns:a16="http://schemas.microsoft.com/office/drawing/2014/main" id="{5EA52A58-9317-44D7-A235-88FDEB9E85BA}"/>
                </a:ext>
              </a:extLst>
            </p:cNvPr>
            <p:cNvSpPr/>
            <p:nvPr/>
          </p:nvSpPr>
          <p:spPr>
            <a:xfrm>
              <a:off x="1579875" y="1963350"/>
              <a:ext cx="95050" cy="168625"/>
            </a:xfrm>
            <a:custGeom>
              <a:avLst/>
              <a:gdLst/>
              <a:ahLst/>
              <a:cxnLst/>
              <a:rect l="l" t="t" r="r" b="b"/>
              <a:pathLst>
                <a:path w="3802" h="6745" extrusionOk="0">
                  <a:moveTo>
                    <a:pt x="3801" y="0"/>
                  </a:moveTo>
                  <a:cubicBezTo>
                    <a:pt x="2392" y="108"/>
                    <a:pt x="1089" y="625"/>
                    <a:pt x="1" y="1428"/>
                  </a:cubicBezTo>
                  <a:cubicBezTo>
                    <a:pt x="1499" y="2820"/>
                    <a:pt x="2409" y="4711"/>
                    <a:pt x="2552" y="6745"/>
                  </a:cubicBezTo>
                  <a:lnTo>
                    <a:pt x="3801" y="6745"/>
                  </a:lnTo>
                  <a:lnTo>
                    <a:pt x="380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5;p68">
              <a:extLst>
                <a:ext uri="{FF2B5EF4-FFF2-40B4-BE49-F238E27FC236}">
                  <a16:creationId xmlns:a16="http://schemas.microsoft.com/office/drawing/2014/main" id="{A5DA7EA0-656C-4F6D-A6D9-1DD79F25A594}"/>
                </a:ext>
              </a:extLst>
            </p:cNvPr>
            <p:cNvSpPr/>
            <p:nvPr/>
          </p:nvSpPr>
          <p:spPr>
            <a:xfrm>
              <a:off x="1506725" y="2016875"/>
              <a:ext cx="109750" cy="115100"/>
            </a:xfrm>
            <a:custGeom>
              <a:avLst/>
              <a:gdLst/>
              <a:ahLst/>
              <a:cxnLst/>
              <a:rect l="l" t="t" r="r" b="b"/>
              <a:pathLst>
                <a:path w="4390" h="4604" extrusionOk="0">
                  <a:moveTo>
                    <a:pt x="2124" y="1"/>
                  </a:moveTo>
                  <a:cubicBezTo>
                    <a:pt x="928" y="1196"/>
                    <a:pt x="143" y="2820"/>
                    <a:pt x="0" y="4604"/>
                  </a:cubicBezTo>
                  <a:lnTo>
                    <a:pt x="4390" y="4604"/>
                  </a:lnTo>
                  <a:cubicBezTo>
                    <a:pt x="4247" y="2838"/>
                    <a:pt x="3444" y="1196"/>
                    <a:pt x="212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16;p68">
              <a:extLst>
                <a:ext uri="{FF2B5EF4-FFF2-40B4-BE49-F238E27FC236}">
                  <a16:creationId xmlns:a16="http://schemas.microsoft.com/office/drawing/2014/main" id="{8FDD3B9A-EE41-4928-9C60-6C4E3FD45A87}"/>
                </a:ext>
              </a:extLst>
            </p:cNvPr>
            <p:cNvSpPr/>
            <p:nvPr/>
          </p:nvSpPr>
          <p:spPr>
            <a:xfrm>
              <a:off x="1703450" y="1963350"/>
              <a:ext cx="94575" cy="168625"/>
            </a:xfrm>
            <a:custGeom>
              <a:avLst/>
              <a:gdLst/>
              <a:ahLst/>
              <a:cxnLst/>
              <a:rect l="l" t="t" r="r" b="b"/>
              <a:pathLst>
                <a:path w="3783" h="6745" extrusionOk="0">
                  <a:moveTo>
                    <a:pt x="0" y="0"/>
                  </a:moveTo>
                  <a:lnTo>
                    <a:pt x="0" y="6745"/>
                  </a:lnTo>
                  <a:lnTo>
                    <a:pt x="1249" y="6745"/>
                  </a:lnTo>
                  <a:cubicBezTo>
                    <a:pt x="1392" y="4711"/>
                    <a:pt x="2302" y="2820"/>
                    <a:pt x="3783" y="1428"/>
                  </a:cubicBezTo>
                  <a:cubicBezTo>
                    <a:pt x="2712" y="625"/>
                    <a:pt x="1410" y="108"/>
                    <a:pt x="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17;p68">
              <a:extLst>
                <a:ext uri="{FF2B5EF4-FFF2-40B4-BE49-F238E27FC236}">
                  <a16:creationId xmlns:a16="http://schemas.microsoft.com/office/drawing/2014/main" id="{892403BB-AEDC-4FFF-BCAC-A21DC7444131}"/>
                </a:ext>
              </a:extLst>
            </p:cNvPr>
            <p:cNvSpPr/>
            <p:nvPr/>
          </p:nvSpPr>
          <p:spPr>
            <a:xfrm>
              <a:off x="1506725" y="2159175"/>
              <a:ext cx="109750" cy="115100"/>
            </a:xfrm>
            <a:custGeom>
              <a:avLst/>
              <a:gdLst/>
              <a:ahLst/>
              <a:cxnLst/>
              <a:rect l="l" t="t" r="r" b="b"/>
              <a:pathLst>
                <a:path w="4390" h="4604" extrusionOk="0">
                  <a:moveTo>
                    <a:pt x="0" y="0"/>
                  </a:moveTo>
                  <a:cubicBezTo>
                    <a:pt x="143" y="1785"/>
                    <a:pt x="928" y="3390"/>
                    <a:pt x="2124" y="4604"/>
                  </a:cubicBezTo>
                  <a:cubicBezTo>
                    <a:pt x="3444" y="3408"/>
                    <a:pt x="4247" y="1749"/>
                    <a:pt x="439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8;p68">
              <a:extLst>
                <a:ext uri="{FF2B5EF4-FFF2-40B4-BE49-F238E27FC236}">
                  <a16:creationId xmlns:a16="http://schemas.microsoft.com/office/drawing/2014/main" id="{F192393E-8CF9-4BE2-B5E1-393317D4D58E}"/>
                </a:ext>
              </a:extLst>
            </p:cNvPr>
            <p:cNvSpPr/>
            <p:nvPr/>
          </p:nvSpPr>
          <p:spPr>
            <a:xfrm>
              <a:off x="1703450" y="2159175"/>
              <a:ext cx="94575" cy="168200"/>
            </a:xfrm>
            <a:custGeom>
              <a:avLst/>
              <a:gdLst/>
              <a:ahLst/>
              <a:cxnLst/>
              <a:rect l="l" t="t" r="r" b="b"/>
              <a:pathLst>
                <a:path w="3783" h="6728" extrusionOk="0">
                  <a:moveTo>
                    <a:pt x="0" y="0"/>
                  </a:moveTo>
                  <a:lnTo>
                    <a:pt x="0" y="6727"/>
                  </a:lnTo>
                  <a:cubicBezTo>
                    <a:pt x="1410" y="6638"/>
                    <a:pt x="2712" y="6120"/>
                    <a:pt x="3783" y="5317"/>
                  </a:cubicBezTo>
                  <a:cubicBezTo>
                    <a:pt x="2302" y="3926"/>
                    <a:pt x="1392" y="2017"/>
                    <a:pt x="1249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919;p68">
              <a:extLst>
                <a:ext uri="{FF2B5EF4-FFF2-40B4-BE49-F238E27FC236}">
                  <a16:creationId xmlns:a16="http://schemas.microsoft.com/office/drawing/2014/main" id="{224DE7CF-5549-4368-B242-AE7C6E4F56CF}"/>
                </a:ext>
              </a:extLst>
            </p:cNvPr>
            <p:cNvSpPr/>
            <p:nvPr/>
          </p:nvSpPr>
          <p:spPr>
            <a:xfrm>
              <a:off x="1761875" y="2159175"/>
              <a:ext cx="109750" cy="115100"/>
            </a:xfrm>
            <a:custGeom>
              <a:avLst/>
              <a:gdLst/>
              <a:ahLst/>
              <a:cxnLst/>
              <a:rect l="l" t="t" r="r" b="b"/>
              <a:pathLst>
                <a:path w="4390" h="4604" extrusionOk="0">
                  <a:moveTo>
                    <a:pt x="0" y="0"/>
                  </a:moveTo>
                  <a:cubicBezTo>
                    <a:pt x="143" y="1749"/>
                    <a:pt x="946" y="3408"/>
                    <a:pt x="2267" y="4604"/>
                  </a:cubicBezTo>
                  <a:cubicBezTo>
                    <a:pt x="3462" y="3390"/>
                    <a:pt x="4247" y="1785"/>
                    <a:pt x="439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0;p68">
              <a:extLst>
                <a:ext uri="{FF2B5EF4-FFF2-40B4-BE49-F238E27FC236}">
                  <a16:creationId xmlns:a16="http://schemas.microsoft.com/office/drawing/2014/main" id="{7C37CDE0-96A8-4E6C-9382-915830182F4B}"/>
                </a:ext>
              </a:extLst>
            </p:cNvPr>
            <p:cNvSpPr/>
            <p:nvPr/>
          </p:nvSpPr>
          <p:spPr>
            <a:xfrm>
              <a:off x="1761875" y="2016875"/>
              <a:ext cx="109750" cy="115100"/>
            </a:xfrm>
            <a:custGeom>
              <a:avLst/>
              <a:gdLst/>
              <a:ahLst/>
              <a:cxnLst/>
              <a:rect l="l" t="t" r="r" b="b"/>
              <a:pathLst>
                <a:path w="4390" h="4604" extrusionOk="0">
                  <a:moveTo>
                    <a:pt x="2267" y="1"/>
                  </a:moveTo>
                  <a:cubicBezTo>
                    <a:pt x="946" y="1196"/>
                    <a:pt x="143" y="2838"/>
                    <a:pt x="0" y="4604"/>
                  </a:cubicBezTo>
                  <a:lnTo>
                    <a:pt x="4390" y="4604"/>
                  </a:lnTo>
                  <a:cubicBezTo>
                    <a:pt x="4247" y="2820"/>
                    <a:pt x="3462" y="1196"/>
                    <a:pt x="2267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1;p68">
              <a:extLst>
                <a:ext uri="{FF2B5EF4-FFF2-40B4-BE49-F238E27FC236}">
                  <a16:creationId xmlns:a16="http://schemas.microsoft.com/office/drawing/2014/main" id="{9CA9C61D-6FE6-4303-B7BA-68CA74C75FC8}"/>
                </a:ext>
              </a:extLst>
            </p:cNvPr>
            <p:cNvSpPr/>
            <p:nvPr/>
          </p:nvSpPr>
          <p:spPr>
            <a:xfrm>
              <a:off x="1579875" y="2159175"/>
              <a:ext cx="95050" cy="168200"/>
            </a:xfrm>
            <a:custGeom>
              <a:avLst/>
              <a:gdLst/>
              <a:ahLst/>
              <a:cxnLst/>
              <a:rect l="l" t="t" r="r" b="b"/>
              <a:pathLst>
                <a:path w="3802" h="6728" extrusionOk="0">
                  <a:moveTo>
                    <a:pt x="2552" y="0"/>
                  </a:moveTo>
                  <a:cubicBezTo>
                    <a:pt x="2409" y="2017"/>
                    <a:pt x="1499" y="3926"/>
                    <a:pt x="1" y="5317"/>
                  </a:cubicBezTo>
                  <a:cubicBezTo>
                    <a:pt x="1089" y="6120"/>
                    <a:pt x="2392" y="6638"/>
                    <a:pt x="3801" y="6727"/>
                  </a:cubicBezTo>
                  <a:lnTo>
                    <a:pt x="3801" y="0"/>
                  </a:ln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79FE3-B930-4B90-9FAA-0193AA428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239" y="-119269"/>
            <a:ext cx="8714326" cy="99417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Alfa Slab One" panose="020B0604020202020204" charset="0"/>
              </a:rPr>
              <a:t>EDA:Shot</a:t>
            </a:r>
            <a:r>
              <a:rPr lang="en-US" sz="2800" dirty="0">
                <a:solidFill>
                  <a:schemeClr val="bg1"/>
                </a:solidFill>
                <a:latin typeface="Alfa Slab One" panose="020B0604020202020204" charset="0"/>
              </a:rPr>
              <a:t> Location Trend of the Past Decade 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B5A9EBD3-02DD-48CD-B76F-D5407BC17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664" y="1103252"/>
            <a:ext cx="5400584" cy="4040248"/>
          </a:xfrm>
          <a:prstGeom prst="rect">
            <a:avLst/>
          </a:prstGeom>
        </p:spPr>
      </p:pic>
      <p:grpSp>
        <p:nvGrpSpPr>
          <p:cNvPr id="4" name="Google Shape;570;p50">
            <a:extLst>
              <a:ext uri="{FF2B5EF4-FFF2-40B4-BE49-F238E27FC236}">
                <a16:creationId xmlns:a16="http://schemas.microsoft.com/office/drawing/2014/main" id="{08C7004E-DF08-4D33-B1F5-8DCB77B1DA54}"/>
              </a:ext>
            </a:extLst>
          </p:cNvPr>
          <p:cNvGrpSpPr/>
          <p:nvPr/>
        </p:nvGrpSpPr>
        <p:grpSpPr>
          <a:xfrm>
            <a:off x="1092503" y="683942"/>
            <a:ext cx="571901" cy="500384"/>
            <a:chOff x="1681125" y="2722100"/>
            <a:chExt cx="995200" cy="870750"/>
          </a:xfrm>
        </p:grpSpPr>
        <p:sp>
          <p:nvSpPr>
            <p:cNvPr id="5" name="Google Shape;571;p50">
              <a:extLst>
                <a:ext uri="{FF2B5EF4-FFF2-40B4-BE49-F238E27FC236}">
                  <a16:creationId xmlns:a16="http://schemas.microsoft.com/office/drawing/2014/main" id="{3A3604B0-C65F-46EE-BA42-4171B990CFDE}"/>
                </a:ext>
              </a:extLst>
            </p:cNvPr>
            <p:cNvSpPr/>
            <p:nvPr/>
          </p:nvSpPr>
          <p:spPr>
            <a:xfrm>
              <a:off x="1681125" y="2722100"/>
              <a:ext cx="995200" cy="56225"/>
            </a:xfrm>
            <a:custGeom>
              <a:avLst/>
              <a:gdLst/>
              <a:ahLst/>
              <a:cxnLst/>
              <a:rect l="l" t="t" r="r" b="b"/>
              <a:pathLst>
                <a:path w="39808" h="2249" extrusionOk="0">
                  <a:moveTo>
                    <a:pt x="1" y="1"/>
                  </a:moveTo>
                  <a:lnTo>
                    <a:pt x="1" y="2249"/>
                  </a:lnTo>
                  <a:lnTo>
                    <a:pt x="39808" y="2249"/>
                  </a:lnTo>
                  <a:lnTo>
                    <a:pt x="39808" y="1"/>
                  </a:lnTo>
                  <a:close/>
                </a:path>
              </a:pathLst>
            </a:custGeom>
            <a:solidFill>
              <a:srgbClr val="F177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72;p50">
              <a:extLst>
                <a:ext uri="{FF2B5EF4-FFF2-40B4-BE49-F238E27FC236}">
                  <a16:creationId xmlns:a16="http://schemas.microsoft.com/office/drawing/2014/main" id="{31C6002E-DDAA-4FE9-A9BE-86C395422470}"/>
                </a:ext>
              </a:extLst>
            </p:cNvPr>
            <p:cNvSpPr/>
            <p:nvPr/>
          </p:nvSpPr>
          <p:spPr>
            <a:xfrm>
              <a:off x="1742700" y="2778300"/>
              <a:ext cx="430475" cy="814550"/>
            </a:xfrm>
            <a:custGeom>
              <a:avLst/>
              <a:gdLst/>
              <a:ahLst/>
              <a:cxnLst/>
              <a:rect l="l" t="t" r="r" b="b"/>
              <a:pathLst>
                <a:path w="17219" h="32582" extrusionOk="0">
                  <a:moveTo>
                    <a:pt x="4265" y="6050"/>
                  </a:moveTo>
                  <a:lnTo>
                    <a:pt x="8226" y="10082"/>
                  </a:lnTo>
                  <a:lnTo>
                    <a:pt x="5674" y="12473"/>
                  </a:lnTo>
                  <a:cubicBezTo>
                    <a:pt x="5264" y="9957"/>
                    <a:pt x="4782" y="7834"/>
                    <a:pt x="4265" y="6050"/>
                  </a:cubicBezTo>
                  <a:close/>
                  <a:moveTo>
                    <a:pt x="13293" y="6781"/>
                  </a:moveTo>
                  <a:lnTo>
                    <a:pt x="16683" y="9904"/>
                  </a:lnTo>
                  <a:lnTo>
                    <a:pt x="13347" y="13811"/>
                  </a:lnTo>
                  <a:lnTo>
                    <a:pt x="9724" y="10118"/>
                  </a:lnTo>
                  <a:lnTo>
                    <a:pt x="13293" y="6781"/>
                  </a:lnTo>
                  <a:close/>
                  <a:moveTo>
                    <a:pt x="8957" y="10849"/>
                  </a:moveTo>
                  <a:lnTo>
                    <a:pt x="12669" y="14614"/>
                  </a:lnTo>
                  <a:lnTo>
                    <a:pt x="9885" y="17879"/>
                  </a:lnTo>
                  <a:lnTo>
                    <a:pt x="6013" y="13597"/>
                  </a:lnTo>
                  <a:lnTo>
                    <a:pt x="8957" y="10849"/>
                  </a:lnTo>
                  <a:close/>
                  <a:moveTo>
                    <a:pt x="6085" y="15256"/>
                  </a:moveTo>
                  <a:lnTo>
                    <a:pt x="9189" y="18682"/>
                  </a:lnTo>
                  <a:lnTo>
                    <a:pt x="6709" y="21573"/>
                  </a:lnTo>
                  <a:cubicBezTo>
                    <a:pt x="6549" y="19271"/>
                    <a:pt x="6334" y="17166"/>
                    <a:pt x="6085" y="15256"/>
                  </a:cubicBezTo>
                  <a:close/>
                  <a:moveTo>
                    <a:pt x="13400" y="15381"/>
                  </a:moveTo>
                  <a:lnTo>
                    <a:pt x="16701" y="18736"/>
                  </a:lnTo>
                  <a:lnTo>
                    <a:pt x="13703" y="22090"/>
                  </a:lnTo>
                  <a:lnTo>
                    <a:pt x="10599" y="18664"/>
                  </a:lnTo>
                  <a:lnTo>
                    <a:pt x="13400" y="15381"/>
                  </a:lnTo>
                  <a:close/>
                  <a:moveTo>
                    <a:pt x="9903" y="19467"/>
                  </a:moveTo>
                  <a:lnTo>
                    <a:pt x="12990" y="22893"/>
                  </a:lnTo>
                  <a:lnTo>
                    <a:pt x="9814" y="26462"/>
                  </a:lnTo>
                  <a:lnTo>
                    <a:pt x="6941" y="22947"/>
                  </a:lnTo>
                  <a:lnTo>
                    <a:pt x="9903" y="19467"/>
                  </a:lnTo>
                  <a:close/>
                  <a:moveTo>
                    <a:pt x="6888" y="24535"/>
                  </a:moveTo>
                  <a:lnTo>
                    <a:pt x="9100" y="27264"/>
                  </a:lnTo>
                  <a:lnTo>
                    <a:pt x="7030" y="29602"/>
                  </a:lnTo>
                  <a:cubicBezTo>
                    <a:pt x="6995" y="27818"/>
                    <a:pt x="6959" y="26140"/>
                    <a:pt x="6888" y="24535"/>
                  </a:cubicBezTo>
                  <a:close/>
                  <a:moveTo>
                    <a:pt x="13703" y="23678"/>
                  </a:moveTo>
                  <a:lnTo>
                    <a:pt x="16719" y="26997"/>
                  </a:lnTo>
                  <a:lnTo>
                    <a:pt x="13471" y="30904"/>
                  </a:lnTo>
                  <a:lnTo>
                    <a:pt x="10492" y="27282"/>
                  </a:lnTo>
                  <a:lnTo>
                    <a:pt x="13703" y="23678"/>
                  </a:lnTo>
                  <a:close/>
                  <a:moveTo>
                    <a:pt x="0" y="1"/>
                  </a:moveTo>
                  <a:cubicBezTo>
                    <a:pt x="1820" y="2802"/>
                    <a:pt x="5442" y="10867"/>
                    <a:pt x="5442" y="31796"/>
                  </a:cubicBezTo>
                  <a:cubicBezTo>
                    <a:pt x="5442" y="32225"/>
                    <a:pt x="5799" y="32564"/>
                    <a:pt x="6245" y="32564"/>
                  </a:cubicBezTo>
                  <a:cubicBezTo>
                    <a:pt x="6673" y="32564"/>
                    <a:pt x="7030" y="32189"/>
                    <a:pt x="7030" y="31761"/>
                  </a:cubicBezTo>
                  <a:cubicBezTo>
                    <a:pt x="7030" y="31565"/>
                    <a:pt x="7030" y="31368"/>
                    <a:pt x="7030" y="31190"/>
                  </a:cubicBezTo>
                  <a:lnTo>
                    <a:pt x="9778" y="28085"/>
                  </a:lnTo>
                  <a:lnTo>
                    <a:pt x="13471" y="32582"/>
                  </a:lnTo>
                  <a:lnTo>
                    <a:pt x="17218" y="27996"/>
                  </a:lnTo>
                  <a:lnTo>
                    <a:pt x="17201" y="27978"/>
                  </a:lnTo>
                  <a:lnTo>
                    <a:pt x="17201" y="26051"/>
                  </a:lnTo>
                  <a:lnTo>
                    <a:pt x="17218" y="26033"/>
                  </a:lnTo>
                  <a:lnTo>
                    <a:pt x="14399" y="22875"/>
                  </a:lnTo>
                  <a:lnTo>
                    <a:pt x="17218" y="19664"/>
                  </a:lnTo>
                  <a:lnTo>
                    <a:pt x="17201" y="19664"/>
                  </a:lnTo>
                  <a:lnTo>
                    <a:pt x="17201" y="17826"/>
                  </a:lnTo>
                  <a:lnTo>
                    <a:pt x="17218" y="17808"/>
                  </a:lnTo>
                  <a:lnTo>
                    <a:pt x="14078" y="14561"/>
                  </a:lnTo>
                  <a:lnTo>
                    <a:pt x="17218" y="10849"/>
                  </a:lnTo>
                  <a:lnTo>
                    <a:pt x="17201" y="10831"/>
                  </a:lnTo>
                  <a:lnTo>
                    <a:pt x="17201" y="9029"/>
                  </a:lnTo>
                  <a:lnTo>
                    <a:pt x="17218" y="9011"/>
                  </a:lnTo>
                  <a:lnTo>
                    <a:pt x="13775" y="5871"/>
                  </a:lnTo>
                  <a:cubicBezTo>
                    <a:pt x="13703" y="4140"/>
                    <a:pt x="12918" y="1678"/>
                    <a:pt x="12330" y="1"/>
                  </a:cubicBezTo>
                  <a:lnTo>
                    <a:pt x="11205" y="1"/>
                  </a:lnTo>
                  <a:cubicBezTo>
                    <a:pt x="11776" y="1678"/>
                    <a:pt x="12669" y="4194"/>
                    <a:pt x="12740" y="5889"/>
                  </a:cubicBezTo>
                  <a:lnTo>
                    <a:pt x="8993" y="9386"/>
                  </a:lnTo>
                  <a:lnTo>
                    <a:pt x="3569" y="3891"/>
                  </a:lnTo>
                  <a:cubicBezTo>
                    <a:pt x="2962" y="2178"/>
                    <a:pt x="2373" y="840"/>
                    <a:pt x="1838" y="1"/>
                  </a:cubicBezTo>
                  <a:close/>
                </a:path>
              </a:pathLst>
            </a:custGeom>
            <a:solidFill>
              <a:srgbClr val="F5F6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73;p50">
              <a:extLst>
                <a:ext uri="{FF2B5EF4-FFF2-40B4-BE49-F238E27FC236}">
                  <a16:creationId xmlns:a16="http://schemas.microsoft.com/office/drawing/2014/main" id="{58D1A273-509F-46BD-8B0E-90215E730473}"/>
                </a:ext>
              </a:extLst>
            </p:cNvPr>
            <p:cNvSpPr/>
            <p:nvPr/>
          </p:nvSpPr>
          <p:spPr>
            <a:xfrm>
              <a:off x="2172700" y="2778300"/>
              <a:ext cx="435375" cy="814550"/>
            </a:xfrm>
            <a:custGeom>
              <a:avLst/>
              <a:gdLst/>
              <a:ahLst/>
              <a:cxnLst/>
              <a:rect l="l" t="t" r="r" b="b"/>
              <a:pathLst>
                <a:path w="17415" h="32582" extrusionOk="0">
                  <a:moveTo>
                    <a:pt x="13115" y="6050"/>
                  </a:moveTo>
                  <a:cubicBezTo>
                    <a:pt x="12615" y="7834"/>
                    <a:pt x="12134" y="9957"/>
                    <a:pt x="11705" y="12473"/>
                  </a:cubicBezTo>
                  <a:lnTo>
                    <a:pt x="9172" y="10082"/>
                  </a:lnTo>
                  <a:lnTo>
                    <a:pt x="13115" y="6050"/>
                  </a:lnTo>
                  <a:close/>
                  <a:moveTo>
                    <a:pt x="4104" y="6781"/>
                  </a:moveTo>
                  <a:lnTo>
                    <a:pt x="7655" y="10118"/>
                  </a:lnTo>
                  <a:lnTo>
                    <a:pt x="4033" y="13811"/>
                  </a:lnTo>
                  <a:lnTo>
                    <a:pt x="696" y="9904"/>
                  </a:lnTo>
                  <a:lnTo>
                    <a:pt x="4104" y="6781"/>
                  </a:lnTo>
                  <a:close/>
                  <a:moveTo>
                    <a:pt x="8422" y="10849"/>
                  </a:moveTo>
                  <a:lnTo>
                    <a:pt x="11366" y="13597"/>
                  </a:lnTo>
                  <a:lnTo>
                    <a:pt x="7512" y="17879"/>
                  </a:lnTo>
                  <a:lnTo>
                    <a:pt x="4729" y="14614"/>
                  </a:lnTo>
                  <a:lnTo>
                    <a:pt x="8422" y="10849"/>
                  </a:lnTo>
                  <a:close/>
                  <a:moveTo>
                    <a:pt x="11295" y="15256"/>
                  </a:moveTo>
                  <a:cubicBezTo>
                    <a:pt x="11045" y="17166"/>
                    <a:pt x="10849" y="19271"/>
                    <a:pt x="10688" y="21573"/>
                  </a:cubicBezTo>
                  <a:lnTo>
                    <a:pt x="8208" y="18682"/>
                  </a:lnTo>
                  <a:lnTo>
                    <a:pt x="11295" y="15256"/>
                  </a:lnTo>
                  <a:close/>
                  <a:moveTo>
                    <a:pt x="3979" y="15381"/>
                  </a:moveTo>
                  <a:lnTo>
                    <a:pt x="6799" y="18664"/>
                  </a:lnTo>
                  <a:lnTo>
                    <a:pt x="3694" y="22090"/>
                  </a:lnTo>
                  <a:lnTo>
                    <a:pt x="696" y="18736"/>
                  </a:lnTo>
                  <a:lnTo>
                    <a:pt x="3979" y="15381"/>
                  </a:lnTo>
                  <a:close/>
                  <a:moveTo>
                    <a:pt x="7494" y="19467"/>
                  </a:moveTo>
                  <a:lnTo>
                    <a:pt x="10456" y="22947"/>
                  </a:lnTo>
                  <a:lnTo>
                    <a:pt x="7566" y="26462"/>
                  </a:lnTo>
                  <a:lnTo>
                    <a:pt x="4390" y="22893"/>
                  </a:lnTo>
                  <a:lnTo>
                    <a:pt x="7494" y="19467"/>
                  </a:lnTo>
                  <a:close/>
                  <a:moveTo>
                    <a:pt x="10510" y="24535"/>
                  </a:moveTo>
                  <a:lnTo>
                    <a:pt x="10510" y="24535"/>
                  </a:lnTo>
                  <a:cubicBezTo>
                    <a:pt x="10439" y="26140"/>
                    <a:pt x="10385" y="27818"/>
                    <a:pt x="10367" y="29602"/>
                  </a:cubicBezTo>
                  <a:lnTo>
                    <a:pt x="8280" y="27264"/>
                  </a:lnTo>
                  <a:lnTo>
                    <a:pt x="10510" y="24535"/>
                  </a:lnTo>
                  <a:close/>
                  <a:moveTo>
                    <a:pt x="3676" y="23678"/>
                  </a:moveTo>
                  <a:lnTo>
                    <a:pt x="6888" y="27282"/>
                  </a:lnTo>
                  <a:lnTo>
                    <a:pt x="3926" y="30922"/>
                  </a:lnTo>
                  <a:lnTo>
                    <a:pt x="679" y="26997"/>
                  </a:lnTo>
                  <a:lnTo>
                    <a:pt x="3676" y="23678"/>
                  </a:lnTo>
                  <a:close/>
                  <a:moveTo>
                    <a:pt x="5068" y="1"/>
                  </a:moveTo>
                  <a:cubicBezTo>
                    <a:pt x="4479" y="1678"/>
                    <a:pt x="3605" y="4140"/>
                    <a:pt x="3533" y="5871"/>
                  </a:cubicBezTo>
                  <a:lnTo>
                    <a:pt x="18" y="9011"/>
                  </a:lnTo>
                  <a:lnTo>
                    <a:pt x="1" y="9029"/>
                  </a:lnTo>
                  <a:lnTo>
                    <a:pt x="1" y="10831"/>
                  </a:lnTo>
                  <a:lnTo>
                    <a:pt x="18" y="10849"/>
                  </a:lnTo>
                  <a:lnTo>
                    <a:pt x="3194" y="14561"/>
                  </a:lnTo>
                  <a:lnTo>
                    <a:pt x="18" y="17808"/>
                  </a:lnTo>
                  <a:lnTo>
                    <a:pt x="1" y="17826"/>
                  </a:lnTo>
                  <a:lnTo>
                    <a:pt x="1" y="19664"/>
                  </a:lnTo>
                  <a:lnTo>
                    <a:pt x="18" y="19664"/>
                  </a:lnTo>
                  <a:lnTo>
                    <a:pt x="2873" y="22875"/>
                  </a:lnTo>
                  <a:lnTo>
                    <a:pt x="18" y="26033"/>
                  </a:lnTo>
                  <a:lnTo>
                    <a:pt x="1" y="26051"/>
                  </a:lnTo>
                  <a:lnTo>
                    <a:pt x="1" y="27978"/>
                  </a:lnTo>
                  <a:lnTo>
                    <a:pt x="18" y="27996"/>
                  </a:lnTo>
                  <a:lnTo>
                    <a:pt x="3872" y="32582"/>
                  </a:lnTo>
                  <a:lnTo>
                    <a:pt x="7602" y="28085"/>
                  </a:lnTo>
                  <a:lnTo>
                    <a:pt x="10349" y="31172"/>
                  </a:lnTo>
                  <a:cubicBezTo>
                    <a:pt x="10349" y="31368"/>
                    <a:pt x="10349" y="31547"/>
                    <a:pt x="10349" y="31743"/>
                  </a:cubicBezTo>
                  <a:cubicBezTo>
                    <a:pt x="10349" y="32189"/>
                    <a:pt x="10706" y="32546"/>
                    <a:pt x="11152" y="32546"/>
                  </a:cubicBezTo>
                  <a:cubicBezTo>
                    <a:pt x="11580" y="32546"/>
                    <a:pt x="11937" y="32225"/>
                    <a:pt x="11937" y="31796"/>
                  </a:cubicBezTo>
                  <a:cubicBezTo>
                    <a:pt x="11937" y="10992"/>
                    <a:pt x="15613" y="2802"/>
                    <a:pt x="17415" y="1"/>
                  </a:cubicBezTo>
                  <a:lnTo>
                    <a:pt x="15559" y="1"/>
                  </a:lnTo>
                  <a:cubicBezTo>
                    <a:pt x="15024" y="840"/>
                    <a:pt x="14417" y="2178"/>
                    <a:pt x="13829" y="3873"/>
                  </a:cubicBezTo>
                  <a:lnTo>
                    <a:pt x="8404" y="9386"/>
                  </a:lnTo>
                  <a:lnTo>
                    <a:pt x="4657" y="5907"/>
                  </a:lnTo>
                  <a:cubicBezTo>
                    <a:pt x="4729" y="4212"/>
                    <a:pt x="5621" y="1678"/>
                    <a:pt x="6192" y="1"/>
                  </a:cubicBezTo>
                  <a:close/>
                </a:path>
              </a:pathLst>
            </a:custGeom>
            <a:solidFill>
              <a:srgbClr val="F5F6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5A95F98-B151-4913-A79B-788719EB9357}"/>
              </a:ext>
            </a:extLst>
          </p:cNvPr>
          <p:cNvSpPr txBox="1"/>
          <p:nvPr/>
        </p:nvSpPr>
        <p:spPr>
          <a:xfrm>
            <a:off x="6669471" y="3700825"/>
            <a:ext cx="23840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</a:rPr>
              <a:t>Takeaway: the league has adopted “</a:t>
            </a:r>
            <a:r>
              <a:rPr lang="en-US" dirty="0" err="1">
                <a:solidFill>
                  <a:schemeClr val="bg1"/>
                </a:solidFill>
                <a:latin typeface="Corbel" panose="020B0503020204020204" pitchFamily="34" charset="0"/>
              </a:rPr>
              <a:t>MoreyBall</a:t>
            </a:r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</a:rPr>
              <a:t>” in the last decade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9CD6C260-418F-4001-8207-53EA50EFB8E5}"/>
              </a:ext>
            </a:extLst>
          </p:cNvPr>
          <p:cNvSpPr/>
          <p:nvPr/>
        </p:nvSpPr>
        <p:spPr>
          <a:xfrm>
            <a:off x="4799813" y="874903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69C619D-0223-4A5A-9CCF-64E35201D788}"/>
              </a:ext>
            </a:extLst>
          </p:cNvPr>
          <p:cNvCxnSpPr>
            <a:cxnSpLocks/>
          </p:cNvCxnSpPr>
          <p:nvPr/>
        </p:nvCxnSpPr>
        <p:spPr>
          <a:xfrm flipH="1">
            <a:off x="454581" y="680379"/>
            <a:ext cx="620230" cy="539806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40F5FF-3AAD-4202-83EA-3A43A13A28F1}"/>
              </a:ext>
            </a:extLst>
          </p:cNvPr>
          <p:cNvCxnSpPr>
            <a:cxnSpLocks/>
          </p:cNvCxnSpPr>
          <p:nvPr/>
        </p:nvCxnSpPr>
        <p:spPr>
          <a:xfrm flipH="1">
            <a:off x="454581" y="1184326"/>
            <a:ext cx="17692" cy="377956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822E878-FAC8-4257-817B-DA8CAA199176}"/>
              </a:ext>
            </a:extLst>
          </p:cNvPr>
          <p:cNvSpPr txBox="1"/>
          <p:nvPr/>
        </p:nvSpPr>
        <p:spPr>
          <a:xfrm>
            <a:off x="4375194" y="615165"/>
            <a:ext cx="1018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rbel" panose="020B0503020204020204" pitchFamily="34" charset="0"/>
              </a:rPr>
              <a:t>3-point line</a:t>
            </a:r>
          </a:p>
        </p:txBody>
      </p:sp>
    </p:spTree>
    <p:extLst>
      <p:ext uri="{BB962C8B-B14F-4D97-AF65-F5344CB8AC3E}">
        <p14:creationId xmlns:p14="http://schemas.microsoft.com/office/powerpoint/2010/main" val="1700274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9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Examples</a:t>
            </a:r>
            <a:endParaRPr dirty="0"/>
          </a:p>
        </p:txBody>
      </p:sp>
      <p:sp>
        <p:nvSpPr>
          <p:cNvPr id="510" name="Google Shape;510;p49"/>
          <p:cNvSpPr txBox="1">
            <a:spLocks noGrp="1"/>
          </p:cNvSpPr>
          <p:nvPr>
            <p:ph type="subTitle" idx="3"/>
          </p:nvPr>
        </p:nvSpPr>
        <p:spPr>
          <a:xfrm>
            <a:off x="3495738" y="2072808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efensive, offensive</a:t>
            </a:r>
            <a:endParaRPr dirty="0"/>
          </a:p>
        </p:txBody>
      </p:sp>
      <p:sp>
        <p:nvSpPr>
          <p:cNvPr id="511" name="Google Shape;511;p49"/>
          <p:cNvSpPr txBox="1">
            <a:spLocks noGrp="1"/>
          </p:cNvSpPr>
          <p:nvPr>
            <p:ph type="subTitle" idx="1"/>
          </p:nvPr>
        </p:nvSpPr>
        <p:spPr>
          <a:xfrm>
            <a:off x="1081177" y="2142688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Layup, midrange, 3-pointer</a:t>
            </a:r>
            <a:endParaRPr dirty="0"/>
          </a:p>
        </p:txBody>
      </p:sp>
      <p:sp>
        <p:nvSpPr>
          <p:cNvPr id="512" name="Google Shape;512;p49"/>
          <p:cNvSpPr txBox="1">
            <a:spLocks noGrp="1"/>
          </p:cNvSpPr>
          <p:nvPr>
            <p:ph type="subTitle" idx="2"/>
          </p:nvPr>
        </p:nvSpPr>
        <p:spPr>
          <a:xfrm>
            <a:off x="1108743" y="1905687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dirty="0"/>
              <a:t>SHOT DISTANCE</a:t>
            </a:r>
            <a:endParaRPr sz="1600" dirty="0"/>
          </a:p>
        </p:txBody>
      </p:sp>
      <p:sp>
        <p:nvSpPr>
          <p:cNvPr id="513" name="Google Shape;513;p49"/>
          <p:cNvSpPr txBox="1">
            <a:spLocks noGrp="1"/>
          </p:cNvSpPr>
          <p:nvPr>
            <p:ph type="subTitle" idx="4"/>
          </p:nvPr>
        </p:nvSpPr>
        <p:spPr>
          <a:xfrm>
            <a:off x="3495738" y="1896694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REBOUNDS</a:t>
            </a:r>
            <a:endParaRPr dirty="0"/>
          </a:p>
        </p:txBody>
      </p:sp>
      <p:sp>
        <p:nvSpPr>
          <p:cNvPr id="514" name="Google Shape;514;p49"/>
          <p:cNvSpPr txBox="1">
            <a:spLocks noGrp="1"/>
          </p:cNvSpPr>
          <p:nvPr>
            <p:ph type="subTitle" idx="5"/>
          </p:nvPr>
        </p:nvSpPr>
        <p:spPr>
          <a:xfrm>
            <a:off x="5771559" y="2123211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</a:t>
            </a:r>
            <a:r>
              <a:rPr lang="en" dirty="0"/>
              <a:t>teals, blocks</a:t>
            </a:r>
            <a:endParaRPr dirty="0"/>
          </a:p>
        </p:txBody>
      </p:sp>
      <p:sp>
        <p:nvSpPr>
          <p:cNvPr id="515" name="Google Shape;515;p49"/>
          <p:cNvSpPr txBox="1">
            <a:spLocks noGrp="1"/>
          </p:cNvSpPr>
          <p:nvPr>
            <p:ph type="subTitle" idx="6"/>
          </p:nvPr>
        </p:nvSpPr>
        <p:spPr>
          <a:xfrm>
            <a:off x="5788125" y="1891248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DEFENSE</a:t>
            </a:r>
            <a:endParaRPr dirty="0"/>
          </a:p>
        </p:txBody>
      </p:sp>
      <p:sp>
        <p:nvSpPr>
          <p:cNvPr id="516" name="Google Shape;516;p49"/>
          <p:cNvSpPr txBox="1">
            <a:spLocks noGrp="1"/>
          </p:cNvSpPr>
          <p:nvPr>
            <p:ph type="subTitle" idx="7"/>
          </p:nvPr>
        </p:nvSpPr>
        <p:spPr>
          <a:xfrm>
            <a:off x="1182174" y="369524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Distance travelled, speed</a:t>
            </a:r>
            <a:endParaRPr dirty="0"/>
          </a:p>
        </p:txBody>
      </p:sp>
      <p:sp>
        <p:nvSpPr>
          <p:cNvPr id="517" name="Google Shape;517;p49"/>
          <p:cNvSpPr txBox="1">
            <a:spLocks noGrp="1"/>
          </p:cNvSpPr>
          <p:nvPr>
            <p:ph type="subTitle" idx="8"/>
          </p:nvPr>
        </p:nvSpPr>
        <p:spPr>
          <a:xfrm>
            <a:off x="1134425" y="3455406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MOVEMENT</a:t>
            </a:r>
            <a:endParaRPr dirty="0"/>
          </a:p>
        </p:txBody>
      </p:sp>
      <p:sp>
        <p:nvSpPr>
          <p:cNvPr id="518" name="Google Shape;518;p49"/>
          <p:cNvSpPr txBox="1">
            <a:spLocks noGrp="1"/>
          </p:cNvSpPr>
          <p:nvPr>
            <p:ph type="subTitle" idx="9"/>
          </p:nvPr>
        </p:nvSpPr>
        <p:spPr>
          <a:xfrm>
            <a:off x="3482310" y="3613990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Passes, assists</a:t>
            </a:r>
            <a:endParaRPr dirty="0"/>
          </a:p>
        </p:txBody>
      </p:sp>
      <p:sp>
        <p:nvSpPr>
          <p:cNvPr id="519" name="Google Shape;519;p49"/>
          <p:cNvSpPr txBox="1">
            <a:spLocks noGrp="1"/>
          </p:cNvSpPr>
          <p:nvPr>
            <p:ph type="subTitle" idx="13"/>
          </p:nvPr>
        </p:nvSpPr>
        <p:spPr>
          <a:xfrm>
            <a:off x="3495738" y="3452502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TEAMWORK</a:t>
            </a:r>
            <a:endParaRPr dirty="0"/>
          </a:p>
        </p:txBody>
      </p:sp>
      <p:sp>
        <p:nvSpPr>
          <p:cNvPr id="520" name="Google Shape;520;p49"/>
          <p:cNvSpPr txBox="1">
            <a:spLocks noGrp="1"/>
          </p:cNvSpPr>
          <p:nvPr>
            <p:ph type="subTitle" idx="14"/>
          </p:nvPr>
        </p:nvSpPr>
        <p:spPr>
          <a:xfrm>
            <a:off x="5795874" y="3679085"/>
            <a:ext cx="2152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Postups, drives, etc.</a:t>
            </a:r>
            <a:endParaRPr dirty="0"/>
          </a:p>
        </p:txBody>
      </p:sp>
      <p:sp>
        <p:nvSpPr>
          <p:cNvPr id="521" name="Google Shape;521;p49"/>
          <p:cNvSpPr txBox="1">
            <a:spLocks noGrp="1"/>
          </p:cNvSpPr>
          <p:nvPr>
            <p:ph type="subTitle" idx="15"/>
          </p:nvPr>
        </p:nvSpPr>
        <p:spPr>
          <a:xfrm>
            <a:off x="5806818" y="3452502"/>
            <a:ext cx="21525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PLAYTYPE</a:t>
            </a:r>
            <a:endParaRPr dirty="0"/>
          </a:p>
        </p:txBody>
      </p:sp>
      <p:grpSp>
        <p:nvGrpSpPr>
          <p:cNvPr id="531" name="Google Shape;531;p49"/>
          <p:cNvGrpSpPr/>
          <p:nvPr/>
        </p:nvGrpSpPr>
        <p:grpSpPr>
          <a:xfrm>
            <a:off x="2006373" y="2934417"/>
            <a:ext cx="408613" cy="335573"/>
            <a:chOff x="2061175" y="3386750"/>
            <a:chExt cx="364475" cy="299325"/>
          </a:xfrm>
        </p:grpSpPr>
        <p:sp>
          <p:nvSpPr>
            <p:cNvPr id="532" name="Google Shape;532;p49"/>
            <p:cNvSpPr/>
            <p:nvPr/>
          </p:nvSpPr>
          <p:spPr>
            <a:xfrm>
              <a:off x="2294925" y="3386750"/>
              <a:ext cx="130725" cy="26775"/>
            </a:xfrm>
            <a:custGeom>
              <a:avLst/>
              <a:gdLst/>
              <a:ahLst/>
              <a:cxnLst/>
              <a:rect l="l" t="t" r="r" b="b"/>
              <a:pathLst>
                <a:path w="5229" h="1071" extrusionOk="0">
                  <a:moveTo>
                    <a:pt x="232" y="0"/>
                  </a:moveTo>
                  <a:cubicBezTo>
                    <a:pt x="108" y="0"/>
                    <a:pt x="0" y="107"/>
                    <a:pt x="0" y="232"/>
                  </a:cubicBezTo>
                  <a:cubicBezTo>
                    <a:pt x="0" y="429"/>
                    <a:pt x="0" y="625"/>
                    <a:pt x="0" y="839"/>
                  </a:cubicBezTo>
                  <a:cubicBezTo>
                    <a:pt x="0" y="964"/>
                    <a:pt x="108" y="1071"/>
                    <a:pt x="250" y="1071"/>
                  </a:cubicBezTo>
                  <a:lnTo>
                    <a:pt x="4996" y="1071"/>
                  </a:lnTo>
                  <a:cubicBezTo>
                    <a:pt x="5121" y="1071"/>
                    <a:pt x="5228" y="964"/>
                    <a:pt x="5228" y="839"/>
                  </a:cubicBezTo>
                  <a:lnTo>
                    <a:pt x="5228" y="232"/>
                  </a:lnTo>
                  <a:cubicBezTo>
                    <a:pt x="5228" y="107"/>
                    <a:pt x="5121" y="0"/>
                    <a:pt x="49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9"/>
            <p:cNvSpPr/>
            <p:nvPr/>
          </p:nvSpPr>
          <p:spPr>
            <a:xfrm>
              <a:off x="2061175" y="3578550"/>
              <a:ext cx="51775" cy="58450"/>
            </a:xfrm>
            <a:custGeom>
              <a:avLst/>
              <a:gdLst/>
              <a:ahLst/>
              <a:cxnLst/>
              <a:rect l="l" t="t" r="r" b="b"/>
              <a:pathLst>
                <a:path w="2071" h="2338" extrusionOk="0">
                  <a:moveTo>
                    <a:pt x="2071" y="1"/>
                  </a:moveTo>
                  <a:cubicBezTo>
                    <a:pt x="1981" y="18"/>
                    <a:pt x="1910" y="36"/>
                    <a:pt x="1839" y="54"/>
                  </a:cubicBezTo>
                  <a:cubicBezTo>
                    <a:pt x="536" y="375"/>
                    <a:pt x="1" y="554"/>
                    <a:pt x="1" y="1535"/>
                  </a:cubicBezTo>
                  <a:lnTo>
                    <a:pt x="1" y="2338"/>
                  </a:lnTo>
                  <a:lnTo>
                    <a:pt x="2071" y="2338"/>
                  </a:lnTo>
                  <a:lnTo>
                    <a:pt x="20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9"/>
            <p:cNvSpPr/>
            <p:nvPr/>
          </p:nvSpPr>
          <p:spPr>
            <a:xfrm>
              <a:off x="2346675" y="3476850"/>
              <a:ext cx="26775" cy="26800"/>
            </a:xfrm>
            <a:custGeom>
              <a:avLst/>
              <a:gdLst/>
              <a:ahLst/>
              <a:cxnLst/>
              <a:rect l="l" t="t" r="r" b="b"/>
              <a:pathLst>
                <a:path w="1071" h="1072" extrusionOk="0">
                  <a:moveTo>
                    <a:pt x="535" y="0"/>
                  </a:moveTo>
                  <a:cubicBezTo>
                    <a:pt x="232" y="0"/>
                    <a:pt x="0" y="250"/>
                    <a:pt x="0" y="536"/>
                  </a:cubicBezTo>
                  <a:cubicBezTo>
                    <a:pt x="0" y="839"/>
                    <a:pt x="232" y="1071"/>
                    <a:pt x="535" y="1071"/>
                  </a:cubicBezTo>
                  <a:cubicBezTo>
                    <a:pt x="839" y="1071"/>
                    <a:pt x="1071" y="839"/>
                    <a:pt x="1071" y="536"/>
                  </a:cubicBezTo>
                  <a:cubicBezTo>
                    <a:pt x="1071" y="250"/>
                    <a:pt x="839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9"/>
            <p:cNvSpPr/>
            <p:nvPr/>
          </p:nvSpPr>
          <p:spPr>
            <a:xfrm>
              <a:off x="2136125" y="3530375"/>
              <a:ext cx="119575" cy="106625"/>
            </a:xfrm>
            <a:custGeom>
              <a:avLst/>
              <a:gdLst/>
              <a:ahLst/>
              <a:cxnLst/>
              <a:rect l="l" t="t" r="r" b="b"/>
              <a:pathLst>
                <a:path w="4783" h="4265" extrusionOk="0">
                  <a:moveTo>
                    <a:pt x="3872" y="1"/>
                  </a:moveTo>
                  <a:cubicBezTo>
                    <a:pt x="3747" y="72"/>
                    <a:pt x="3623" y="143"/>
                    <a:pt x="3480" y="215"/>
                  </a:cubicBezTo>
                  <a:lnTo>
                    <a:pt x="3480" y="1250"/>
                  </a:lnTo>
                  <a:cubicBezTo>
                    <a:pt x="3480" y="1464"/>
                    <a:pt x="3337" y="1660"/>
                    <a:pt x="3123" y="1696"/>
                  </a:cubicBezTo>
                  <a:cubicBezTo>
                    <a:pt x="3083" y="1705"/>
                    <a:pt x="3044" y="1709"/>
                    <a:pt x="3006" y="1709"/>
                  </a:cubicBezTo>
                  <a:cubicBezTo>
                    <a:pt x="2754" y="1709"/>
                    <a:pt x="2552" y="1515"/>
                    <a:pt x="2552" y="1267"/>
                  </a:cubicBezTo>
                  <a:lnTo>
                    <a:pt x="2552" y="607"/>
                  </a:lnTo>
                  <a:cubicBezTo>
                    <a:pt x="2266" y="732"/>
                    <a:pt x="2017" y="839"/>
                    <a:pt x="1767" y="946"/>
                  </a:cubicBezTo>
                  <a:lnTo>
                    <a:pt x="1767" y="1731"/>
                  </a:lnTo>
                  <a:cubicBezTo>
                    <a:pt x="1767" y="1928"/>
                    <a:pt x="1642" y="2124"/>
                    <a:pt x="1446" y="2177"/>
                  </a:cubicBezTo>
                  <a:cubicBezTo>
                    <a:pt x="1398" y="2191"/>
                    <a:pt x="1352" y="2197"/>
                    <a:pt x="1307" y="2197"/>
                  </a:cubicBezTo>
                  <a:cubicBezTo>
                    <a:pt x="1047" y="2197"/>
                    <a:pt x="839" y="1990"/>
                    <a:pt x="839" y="1731"/>
                  </a:cubicBezTo>
                  <a:lnTo>
                    <a:pt x="839" y="1321"/>
                  </a:lnTo>
                  <a:cubicBezTo>
                    <a:pt x="518" y="1446"/>
                    <a:pt x="250" y="1553"/>
                    <a:pt x="0" y="1642"/>
                  </a:cubicBezTo>
                  <a:lnTo>
                    <a:pt x="0" y="4265"/>
                  </a:lnTo>
                  <a:lnTo>
                    <a:pt x="4211" y="4265"/>
                  </a:lnTo>
                  <a:cubicBezTo>
                    <a:pt x="4782" y="2213"/>
                    <a:pt x="4176" y="625"/>
                    <a:pt x="3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9"/>
            <p:cNvSpPr/>
            <p:nvPr/>
          </p:nvSpPr>
          <p:spPr>
            <a:xfrm>
              <a:off x="2061175" y="3650375"/>
              <a:ext cx="364475" cy="35700"/>
            </a:xfrm>
            <a:custGeom>
              <a:avLst/>
              <a:gdLst/>
              <a:ahLst/>
              <a:cxnLst/>
              <a:rect l="l" t="t" r="r" b="b"/>
              <a:pathLst>
                <a:path w="14579" h="1428" extrusionOk="0">
                  <a:moveTo>
                    <a:pt x="14578" y="0"/>
                  </a:moveTo>
                  <a:cubicBezTo>
                    <a:pt x="14257" y="214"/>
                    <a:pt x="13865" y="339"/>
                    <a:pt x="13454" y="339"/>
                  </a:cubicBezTo>
                  <a:lnTo>
                    <a:pt x="1" y="339"/>
                  </a:lnTo>
                  <a:lnTo>
                    <a:pt x="1" y="446"/>
                  </a:lnTo>
                  <a:cubicBezTo>
                    <a:pt x="1" y="982"/>
                    <a:pt x="447" y="1428"/>
                    <a:pt x="982" y="1428"/>
                  </a:cubicBezTo>
                  <a:lnTo>
                    <a:pt x="13454" y="1428"/>
                  </a:lnTo>
                  <a:cubicBezTo>
                    <a:pt x="14079" y="1428"/>
                    <a:pt x="14578" y="928"/>
                    <a:pt x="14578" y="286"/>
                  </a:cubicBezTo>
                  <a:lnTo>
                    <a:pt x="145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9"/>
            <p:cNvSpPr/>
            <p:nvPr/>
          </p:nvSpPr>
          <p:spPr>
            <a:xfrm>
              <a:off x="2251650" y="3499150"/>
              <a:ext cx="174000" cy="137850"/>
            </a:xfrm>
            <a:custGeom>
              <a:avLst/>
              <a:gdLst/>
              <a:ahLst/>
              <a:cxnLst/>
              <a:rect l="l" t="t" r="r" b="b"/>
              <a:pathLst>
                <a:path w="6960" h="5514" extrusionOk="0">
                  <a:moveTo>
                    <a:pt x="732" y="1"/>
                  </a:moveTo>
                  <a:cubicBezTo>
                    <a:pt x="518" y="268"/>
                    <a:pt x="268" y="518"/>
                    <a:pt x="1" y="732"/>
                  </a:cubicBezTo>
                  <a:cubicBezTo>
                    <a:pt x="322" y="1357"/>
                    <a:pt x="1071" y="3159"/>
                    <a:pt x="500" y="5514"/>
                  </a:cubicBezTo>
                  <a:lnTo>
                    <a:pt x="5835" y="5514"/>
                  </a:lnTo>
                  <a:cubicBezTo>
                    <a:pt x="6460" y="5514"/>
                    <a:pt x="6959" y="4997"/>
                    <a:pt x="6959" y="4372"/>
                  </a:cubicBezTo>
                  <a:lnTo>
                    <a:pt x="6959" y="4336"/>
                  </a:lnTo>
                  <a:cubicBezTo>
                    <a:pt x="4015" y="4194"/>
                    <a:pt x="2392" y="2766"/>
                    <a:pt x="1553" y="1589"/>
                  </a:cubicBezTo>
                  <a:cubicBezTo>
                    <a:pt x="1160" y="1018"/>
                    <a:pt x="893" y="465"/>
                    <a:pt x="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9"/>
            <p:cNvSpPr/>
            <p:nvPr/>
          </p:nvSpPr>
          <p:spPr>
            <a:xfrm>
              <a:off x="2286000" y="3435800"/>
              <a:ext cx="139650" cy="148125"/>
            </a:xfrm>
            <a:custGeom>
              <a:avLst/>
              <a:gdLst/>
              <a:ahLst/>
              <a:cxnLst/>
              <a:rect l="l" t="t" r="r" b="b"/>
              <a:pathLst>
                <a:path w="5586" h="5925" extrusionOk="0">
                  <a:moveTo>
                    <a:pt x="2962" y="733"/>
                  </a:moveTo>
                  <a:cubicBezTo>
                    <a:pt x="3765" y="733"/>
                    <a:pt x="4408" y="1375"/>
                    <a:pt x="4408" y="2178"/>
                  </a:cubicBezTo>
                  <a:cubicBezTo>
                    <a:pt x="4408" y="2981"/>
                    <a:pt x="3765" y="3623"/>
                    <a:pt x="2962" y="3623"/>
                  </a:cubicBezTo>
                  <a:cubicBezTo>
                    <a:pt x="2160" y="3623"/>
                    <a:pt x="1517" y="2981"/>
                    <a:pt x="1517" y="2178"/>
                  </a:cubicBezTo>
                  <a:cubicBezTo>
                    <a:pt x="1517" y="1375"/>
                    <a:pt x="2160" y="733"/>
                    <a:pt x="2962" y="733"/>
                  </a:cubicBezTo>
                  <a:close/>
                  <a:moveTo>
                    <a:pt x="607" y="1"/>
                  </a:moveTo>
                  <a:cubicBezTo>
                    <a:pt x="465" y="1"/>
                    <a:pt x="357" y="90"/>
                    <a:pt x="340" y="233"/>
                  </a:cubicBezTo>
                  <a:cubicBezTo>
                    <a:pt x="286" y="643"/>
                    <a:pt x="161" y="1072"/>
                    <a:pt x="1" y="1428"/>
                  </a:cubicBezTo>
                  <a:cubicBezTo>
                    <a:pt x="54" y="1696"/>
                    <a:pt x="286" y="2660"/>
                    <a:pt x="964" y="3605"/>
                  </a:cubicBezTo>
                  <a:cubicBezTo>
                    <a:pt x="1999" y="5033"/>
                    <a:pt x="3551" y="5818"/>
                    <a:pt x="5585" y="5925"/>
                  </a:cubicBezTo>
                  <a:lnTo>
                    <a:pt x="5585" y="269"/>
                  </a:lnTo>
                  <a:cubicBezTo>
                    <a:pt x="5585" y="108"/>
                    <a:pt x="5478" y="1"/>
                    <a:pt x="53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1061;p68">
            <a:extLst>
              <a:ext uri="{FF2B5EF4-FFF2-40B4-BE49-F238E27FC236}">
                <a16:creationId xmlns:a16="http://schemas.microsoft.com/office/drawing/2014/main" id="{832B10E6-A168-4B6C-9350-7DC68E4EBC0F}"/>
              </a:ext>
            </a:extLst>
          </p:cNvPr>
          <p:cNvGrpSpPr/>
          <p:nvPr/>
        </p:nvGrpSpPr>
        <p:grpSpPr>
          <a:xfrm>
            <a:off x="2040455" y="1340395"/>
            <a:ext cx="399112" cy="404577"/>
            <a:chOff x="3873100" y="3355975"/>
            <a:chExt cx="356000" cy="360875"/>
          </a:xfrm>
          <a:solidFill>
            <a:srgbClr val="F9A350"/>
          </a:solidFill>
        </p:grpSpPr>
        <p:sp>
          <p:nvSpPr>
            <p:cNvPr id="53" name="Google Shape;1062;p68">
              <a:extLst>
                <a:ext uri="{FF2B5EF4-FFF2-40B4-BE49-F238E27FC236}">
                  <a16:creationId xmlns:a16="http://schemas.microsoft.com/office/drawing/2014/main" id="{EB37F4FF-302A-43FA-AA07-389F4732EEF2}"/>
                </a:ext>
              </a:extLst>
            </p:cNvPr>
            <p:cNvSpPr/>
            <p:nvPr/>
          </p:nvSpPr>
          <p:spPr>
            <a:xfrm>
              <a:off x="3897650" y="3355975"/>
              <a:ext cx="36600" cy="37050"/>
            </a:xfrm>
            <a:custGeom>
              <a:avLst/>
              <a:gdLst/>
              <a:ahLst/>
              <a:cxnLst/>
              <a:rect l="l" t="t" r="r" b="b"/>
              <a:pathLst>
                <a:path w="1464" h="1482" extrusionOk="0">
                  <a:moveTo>
                    <a:pt x="732" y="0"/>
                  </a:moveTo>
                  <a:cubicBezTo>
                    <a:pt x="321" y="0"/>
                    <a:pt x="0" y="321"/>
                    <a:pt x="0" y="732"/>
                  </a:cubicBezTo>
                  <a:cubicBezTo>
                    <a:pt x="0" y="1142"/>
                    <a:pt x="321" y="1481"/>
                    <a:pt x="732" y="1481"/>
                  </a:cubicBezTo>
                  <a:cubicBezTo>
                    <a:pt x="1142" y="1481"/>
                    <a:pt x="1463" y="1142"/>
                    <a:pt x="1463" y="732"/>
                  </a:cubicBezTo>
                  <a:cubicBezTo>
                    <a:pt x="1463" y="321"/>
                    <a:pt x="1142" y="0"/>
                    <a:pt x="7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63;p68">
              <a:extLst>
                <a:ext uri="{FF2B5EF4-FFF2-40B4-BE49-F238E27FC236}">
                  <a16:creationId xmlns:a16="http://schemas.microsoft.com/office/drawing/2014/main" id="{19DCD381-047A-4E53-86BA-91E2433DB3E0}"/>
                </a:ext>
              </a:extLst>
            </p:cNvPr>
            <p:cNvSpPr/>
            <p:nvPr/>
          </p:nvSpPr>
          <p:spPr>
            <a:xfrm>
              <a:off x="4147425" y="3397450"/>
              <a:ext cx="36625" cy="37050"/>
            </a:xfrm>
            <a:custGeom>
              <a:avLst/>
              <a:gdLst/>
              <a:ahLst/>
              <a:cxnLst/>
              <a:rect l="l" t="t" r="r" b="b"/>
              <a:pathLst>
                <a:path w="1465" h="1482" extrusionOk="0">
                  <a:moveTo>
                    <a:pt x="733" y="1"/>
                  </a:moveTo>
                  <a:cubicBezTo>
                    <a:pt x="322" y="1"/>
                    <a:pt x="1" y="340"/>
                    <a:pt x="1" y="750"/>
                  </a:cubicBezTo>
                  <a:cubicBezTo>
                    <a:pt x="1" y="1142"/>
                    <a:pt x="322" y="1481"/>
                    <a:pt x="733" y="1481"/>
                  </a:cubicBezTo>
                  <a:cubicBezTo>
                    <a:pt x="1143" y="1481"/>
                    <a:pt x="1464" y="1142"/>
                    <a:pt x="1464" y="750"/>
                  </a:cubicBezTo>
                  <a:cubicBezTo>
                    <a:pt x="1464" y="340"/>
                    <a:pt x="1143" y="1"/>
                    <a:pt x="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64;p68">
              <a:extLst>
                <a:ext uri="{FF2B5EF4-FFF2-40B4-BE49-F238E27FC236}">
                  <a16:creationId xmlns:a16="http://schemas.microsoft.com/office/drawing/2014/main" id="{692367F9-9708-42F6-A95D-FEB049A3A167}"/>
                </a:ext>
              </a:extLst>
            </p:cNvPr>
            <p:cNvSpPr/>
            <p:nvPr/>
          </p:nvSpPr>
          <p:spPr>
            <a:xfrm>
              <a:off x="4002900" y="3563375"/>
              <a:ext cx="96375" cy="37050"/>
            </a:xfrm>
            <a:custGeom>
              <a:avLst/>
              <a:gdLst/>
              <a:ahLst/>
              <a:cxnLst/>
              <a:rect l="l" t="t" r="r" b="b"/>
              <a:pathLst>
                <a:path w="3855" h="1482" extrusionOk="0">
                  <a:moveTo>
                    <a:pt x="1" y="1"/>
                  </a:moveTo>
                  <a:cubicBezTo>
                    <a:pt x="233" y="857"/>
                    <a:pt x="1000" y="1482"/>
                    <a:pt x="1928" y="1482"/>
                  </a:cubicBezTo>
                  <a:cubicBezTo>
                    <a:pt x="2856" y="1482"/>
                    <a:pt x="3641" y="857"/>
                    <a:pt x="38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65;p68">
              <a:extLst>
                <a:ext uri="{FF2B5EF4-FFF2-40B4-BE49-F238E27FC236}">
                  <a16:creationId xmlns:a16="http://schemas.microsoft.com/office/drawing/2014/main" id="{3AF7C2F4-B840-431B-99B2-BCD8811E751E}"/>
                </a:ext>
              </a:extLst>
            </p:cNvPr>
            <p:cNvSpPr/>
            <p:nvPr/>
          </p:nvSpPr>
          <p:spPr>
            <a:xfrm>
              <a:off x="4002900" y="3501825"/>
              <a:ext cx="96375" cy="37050"/>
            </a:xfrm>
            <a:custGeom>
              <a:avLst/>
              <a:gdLst/>
              <a:ahLst/>
              <a:cxnLst/>
              <a:rect l="l" t="t" r="r" b="b"/>
              <a:pathLst>
                <a:path w="3855" h="1482" extrusionOk="0">
                  <a:moveTo>
                    <a:pt x="1928" y="1"/>
                  </a:moveTo>
                  <a:cubicBezTo>
                    <a:pt x="1000" y="1"/>
                    <a:pt x="233" y="625"/>
                    <a:pt x="1" y="1482"/>
                  </a:cubicBezTo>
                  <a:lnTo>
                    <a:pt x="3855" y="1482"/>
                  </a:lnTo>
                  <a:cubicBezTo>
                    <a:pt x="3641" y="625"/>
                    <a:pt x="2856" y="1"/>
                    <a:pt x="19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66;p68">
              <a:extLst>
                <a:ext uri="{FF2B5EF4-FFF2-40B4-BE49-F238E27FC236}">
                  <a16:creationId xmlns:a16="http://schemas.microsoft.com/office/drawing/2014/main" id="{1CF82B2F-3202-4A92-B0F1-986ABB3C4376}"/>
                </a:ext>
              </a:extLst>
            </p:cNvPr>
            <p:cNvSpPr/>
            <p:nvPr/>
          </p:nvSpPr>
          <p:spPr>
            <a:xfrm>
              <a:off x="4002025" y="3607100"/>
              <a:ext cx="99050" cy="108425"/>
            </a:xfrm>
            <a:custGeom>
              <a:avLst/>
              <a:gdLst/>
              <a:ahLst/>
              <a:cxnLst/>
              <a:rect l="l" t="t" r="r" b="b"/>
              <a:pathLst>
                <a:path w="3962" h="4337" extrusionOk="0">
                  <a:moveTo>
                    <a:pt x="0" y="1"/>
                  </a:moveTo>
                  <a:lnTo>
                    <a:pt x="0" y="4336"/>
                  </a:lnTo>
                  <a:lnTo>
                    <a:pt x="3961" y="4336"/>
                  </a:lnTo>
                  <a:lnTo>
                    <a:pt x="3961" y="1"/>
                  </a:lnTo>
                  <a:cubicBezTo>
                    <a:pt x="3444" y="464"/>
                    <a:pt x="2748" y="768"/>
                    <a:pt x="1981" y="768"/>
                  </a:cubicBezTo>
                  <a:cubicBezTo>
                    <a:pt x="1214" y="768"/>
                    <a:pt x="518" y="46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67;p68">
              <a:extLst>
                <a:ext uri="{FF2B5EF4-FFF2-40B4-BE49-F238E27FC236}">
                  <a16:creationId xmlns:a16="http://schemas.microsoft.com/office/drawing/2014/main" id="{30A945B1-88FD-4D7E-8BC2-71F935A297D1}"/>
                </a:ext>
              </a:extLst>
            </p:cNvPr>
            <p:cNvSpPr/>
            <p:nvPr/>
          </p:nvSpPr>
          <p:spPr>
            <a:xfrm>
              <a:off x="3873100" y="3430900"/>
              <a:ext cx="356000" cy="285950"/>
            </a:xfrm>
            <a:custGeom>
              <a:avLst/>
              <a:gdLst/>
              <a:ahLst/>
              <a:cxnLst/>
              <a:rect l="l" t="t" r="r" b="b"/>
              <a:pathLst>
                <a:path w="14240" h="11438" extrusionOk="0">
                  <a:moveTo>
                    <a:pt x="2552" y="6995"/>
                  </a:moveTo>
                  <a:cubicBezTo>
                    <a:pt x="2945" y="6995"/>
                    <a:pt x="3284" y="7316"/>
                    <a:pt x="3284" y="7727"/>
                  </a:cubicBezTo>
                  <a:cubicBezTo>
                    <a:pt x="3284" y="8137"/>
                    <a:pt x="2945" y="8458"/>
                    <a:pt x="2552" y="8458"/>
                  </a:cubicBezTo>
                  <a:cubicBezTo>
                    <a:pt x="2142" y="8458"/>
                    <a:pt x="1803" y="8137"/>
                    <a:pt x="1803" y="7727"/>
                  </a:cubicBezTo>
                  <a:cubicBezTo>
                    <a:pt x="1803" y="7316"/>
                    <a:pt x="2142" y="6995"/>
                    <a:pt x="2552" y="6995"/>
                  </a:cubicBezTo>
                  <a:close/>
                  <a:moveTo>
                    <a:pt x="7120" y="1"/>
                  </a:moveTo>
                  <a:cubicBezTo>
                    <a:pt x="3195" y="1"/>
                    <a:pt x="19" y="3195"/>
                    <a:pt x="1" y="7120"/>
                  </a:cubicBezTo>
                  <a:lnTo>
                    <a:pt x="1" y="10885"/>
                  </a:lnTo>
                  <a:cubicBezTo>
                    <a:pt x="19" y="11170"/>
                    <a:pt x="518" y="11384"/>
                    <a:pt x="518" y="11384"/>
                  </a:cubicBezTo>
                  <a:lnTo>
                    <a:pt x="4122" y="11384"/>
                  </a:lnTo>
                  <a:lnTo>
                    <a:pt x="4122" y="4818"/>
                  </a:lnTo>
                  <a:cubicBezTo>
                    <a:pt x="4122" y="3159"/>
                    <a:pt x="5461" y="1821"/>
                    <a:pt x="7120" y="1821"/>
                  </a:cubicBezTo>
                  <a:cubicBezTo>
                    <a:pt x="8779" y="1821"/>
                    <a:pt x="10118" y="3159"/>
                    <a:pt x="10100" y="4818"/>
                  </a:cubicBezTo>
                  <a:lnTo>
                    <a:pt x="10100" y="11438"/>
                  </a:lnTo>
                  <a:lnTo>
                    <a:pt x="13740" y="11438"/>
                  </a:lnTo>
                  <a:cubicBezTo>
                    <a:pt x="13740" y="11438"/>
                    <a:pt x="14239" y="11170"/>
                    <a:pt x="14239" y="10885"/>
                  </a:cubicBezTo>
                  <a:lnTo>
                    <a:pt x="14239" y="7120"/>
                  </a:lnTo>
                  <a:cubicBezTo>
                    <a:pt x="14239" y="3195"/>
                    <a:pt x="11045" y="1"/>
                    <a:pt x="7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954;p68">
            <a:extLst>
              <a:ext uri="{FF2B5EF4-FFF2-40B4-BE49-F238E27FC236}">
                <a16:creationId xmlns:a16="http://schemas.microsoft.com/office/drawing/2014/main" id="{485A299C-BF1B-44D0-96D1-195251A01B3F}"/>
              </a:ext>
            </a:extLst>
          </p:cNvPr>
          <p:cNvGrpSpPr/>
          <p:nvPr/>
        </p:nvGrpSpPr>
        <p:grpSpPr>
          <a:xfrm>
            <a:off x="4367681" y="1352138"/>
            <a:ext cx="408613" cy="407127"/>
            <a:chOff x="5032875" y="1969600"/>
            <a:chExt cx="364475" cy="363150"/>
          </a:xfrm>
          <a:solidFill>
            <a:srgbClr val="F9A350"/>
          </a:solidFill>
        </p:grpSpPr>
        <p:sp>
          <p:nvSpPr>
            <p:cNvPr id="71" name="Google Shape;955;p68">
              <a:extLst>
                <a:ext uri="{FF2B5EF4-FFF2-40B4-BE49-F238E27FC236}">
                  <a16:creationId xmlns:a16="http://schemas.microsoft.com/office/drawing/2014/main" id="{71315672-7157-443B-A668-67D76DA69ACE}"/>
                </a:ext>
              </a:extLst>
            </p:cNvPr>
            <p:cNvSpPr/>
            <p:nvPr/>
          </p:nvSpPr>
          <p:spPr>
            <a:xfrm>
              <a:off x="5315675" y="1970925"/>
              <a:ext cx="50875" cy="62475"/>
            </a:xfrm>
            <a:custGeom>
              <a:avLst/>
              <a:gdLst/>
              <a:ahLst/>
              <a:cxnLst/>
              <a:rect l="l" t="t" r="r" b="b"/>
              <a:pathLst>
                <a:path w="2035" h="2499" extrusionOk="0">
                  <a:moveTo>
                    <a:pt x="768" y="1"/>
                  </a:moveTo>
                  <a:lnTo>
                    <a:pt x="768" y="1"/>
                  </a:lnTo>
                  <a:cubicBezTo>
                    <a:pt x="804" y="857"/>
                    <a:pt x="536" y="1696"/>
                    <a:pt x="1" y="2374"/>
                  </a:cubicBezTo>
                  <a:lnTo>
                    <a:pt x="126" y="2499"/>
                  </a:lnTo>
                  <a:lnTo>
                    <a:pt x="2035" y="590"/>
                  </a:lnTo>
                  <a:cubicBezTo>
                    <a:pt x="1660" y="286"/>
                    <a:pt x="1214" y="108"/>
                    <a:pt x="7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56;p68">
              <a:extLst>
                <a:ext uri="{FF2B5EF4-FFF2-40B4-BE49-F238E27FC236}">
                  <a16:creationId xmlns:a16="http://schemas.microsoft.com/office/drawing/2014/main" id="{FC4A8DD8-87D9-45AF-9D6A-6AF55C577517}"/>
                </a:ext>
              </a:extLst>
            </p:cNvPr>
            <p:cNvSpPr/>
            <p:nvPr/>
          </p:nvSpPr>
          <p:spPr>
            <a:xfrm>
              <a:off x="5240300" y="2000375"/>
              <a:ext cx="45975" cy="42950"/>
            </a:xfrm>
            <a:custGeom>
              <a:avLst/>
              <a:gdLst/>
              <a:ahLst/>
              <a:cxnLst/>
              <a:rect l="l" t="t" r="r" b="b"/>
              <a:pathLst>
                <a:path w="1839" h="1718" extrusionOk="0">
                  <a:moveTo>
                    <a:pt x="643" y="0"/>
                  </a:moveTo>
                  <a:cubicBezTo>
                    <a:pt x="250" y="500"/>
                    <a:pt x="54" y="1107"/>
                    <a:pt x="0" y="1713"/>
                  </a:cubicBezTo>
                  <a:cubicBezTo>
                    <a:pt x="56" y="1716"/>
                    <a:pt x="111" y="1718"/>
                    <a:pt x="166" y="1718"/>
                  </a:cubicBezTo>
                  <a:cubicBezTo>
                    <a:pt x="770" y="1718"/>
                    <a:pt x="1364" y="1539"/>
                    <a:pt x="1838" y="1196"/>
                  </a:cubicBezTo>
                  <a:lnTo>
                    <a:pt x="6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57;p68">
              <a:extLst>
                <a:ext uri="{FF2B5EF4-FFF2-40B4-BE49-F238E27FC236}">
                  <a16:creationId xmlns:a16="http://schemas.microsoft.com/office/drawing/2014/main" id="{6B4B14AF-5C32-4F81-A171-E26FF683BD9E}"/>
                </a:ext>
              </a:extLst>
            </p:cNvPr>
            <p:cNvSpPr/>
            <p:nvPr/>
          </p:nvSpPr>
          <p:spPr>
            <a:xfrm>
              <a:off x="5351375" y="2052800"/>
              <a:ext cx="45975" cy="43050"/>
            </a:xfrm>
            <a:custGeom>
              <a:avLst/>
              <a:gdLst/>
              <a:ahLst/>
              <a:cxnLst/>
              <a:rect l="l" t="t" r="r" b="b"/>
              <a:pathLst>
                <a:path w="1839" h="1722" extrusionOk="0">
                  <a:moveTo>
                    <a:pt x="1627" y="0"/>
                  </a:moveTo>
                  <a:cubicBezTo>
                    <a:pt x="1050" y="0"/>
                    <a:pt x="461" y="192"/>
                    <a:pt x="0" y="526"/>
                  </a:cubicBezTo>
                  <a:lnTo>
                    <a:pt x="1196" y="1722"/>
                  </a:lnTo>
                  <a:cubicBezTo>
                    <a:pt x="1588" y="1204"/>
                    <a:pt x="1802" y="615"/>
                    <a:pt x="1838" y="9"/>
                  </a:cubicBezTo>
                  <a:cubicBezTo>
                    <a:pt x="1768" y="3"/>
                    <a:pt x="1698" y="0"/>
                    <a:pt x="1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58;p68">
              <a:extLst>
                <a:ext uri="{FF2B5EF4-FFF2-40B4-BE49-F238E27FC236}">
                  <a16:creationId xmlns:a16="http://schemas.microsoft.com/office/drawing/2014/main" id="{F8093162-03DF-4905-B1AD-314AE0C0FF03}"/>
                </a:ext>
              </a:extLst>
            </p:cNvPr>
            <p:cNvSpPr/>
            <p:nvPr/>
          </p:nvSpPr>
          <p:spPr>
            <a:xfrm>
              <a:off x="5242075" y="2044975"/>
              <a:ext cx="62025" cy="50875"/>
            </a:xfrm>
            <a:custGeom>
              <a:avLst/>
              <a:gdLst/>
              <a:ahLst/>
              <a:cxnLst/>
              <a:rect l="l" t="t" r="r" b="b"/>
              <a:pathLst>
                <a:path w="2481" h="2035" extrusionOk="0">
                  <a:moveTo>
                    <a:pt x="2356" y="1"/>
                  </a:moveTo>
                  <a:cubicBezTo>
                    <a:pt x="1732" y="500"/>
                    <a:pt x="804" y="768"/>
                    <a:pt x="1" y="768"/>
                  </a:cubicBezTo>
                  <a:cubicBezTo>
                    <a:pt x="90" y="1214"/>
                    <a:pt x="286" y="1642"/>
                    <a:pt x="572" y="2035"/>
                  </a:cubicBezTo>
                  <a:lnTo>
                    <a:pt x="2481" y="126"/>
                  </a:lnTo>
                  <a:lnTo>
                    <a:pt x="23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59;p68">
              <a:extLst>
                <a:ext uri="{FF2B5EF4-FFF2-40B4-BE49-F238E27FC236}">
                  <a16:creationId xmlns:a16="http://schemas.microsoft.com/office/drawing/2014/main" id="{20BE352A-AFCA-4A0B-BC34-E9F33538141D}"/>
                </a:ext>
              </a:extLst>
            </p:cNvPr>
            <p:cNvSpPr/>
            <p:nvPr/>
          </p:nvSpPr>
          <p:spPr>
            <a:xfrm>
              <a:off x="5271075" y="2062825"/>
              <a:ext cx="50875" cy="62025"/>
            </a:xfrm>
            <a:custGeom>
              <a:avLst/>
              <a:gdLst/>
              <a:ahLst/>
              <a:cxnLst/>
              <a:rect l="l" t="t" r="r" b="b"/>
              <a:pathLst>
                <a:path w="2035" h="2481" extrusionOk="0">
                  <a:moveTo>
                    <a:pt x="1910" y="0"/>
                  </a:moveTo>
                  <a:lnTo>
                    <a:pt x="1" y="1910"/>
                  </a:lnTo>
                  <a:cubicBezTo>
                    <a:pt x="393" y="2195"/>
                    <a:pt x="821" y="2391"/>
                    <a:pt x="1267" y="2480"/>
                  </a:cubicBezTo>
                  <a:cubicBezTo>
                    <a:pt x="1232" y="1624"/>
                    <a:pt x="1499" y="785"/>
                    <a:pt x="2035" y="125"/>
                  </a:cubicBezTo>
                  <a:lnTo>
                    <a:pt x="19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60;p68">
              <a:extLst>
                <a:ext uri="{FF2B5EF4-FFF2-40B4-BE49-F238E27FC236}">
                  <a16:creationId xmlns:a16="http://schemas.microsoft.com/office/drawing/2014/main" id="{CE861C31-D705-47FF-BB15-57F3D7901264}"/>
                </a:ext>
              </a:extLst>
            </p:cNvPr>
            <p:cNvSpPr/>
            <p:nvPr/>
          </p:nvSpPr>
          <p:spPr>
            <a:xfrm>
              <a:off x="5271075" y="1969600"/>
              <a:ext cx="44200" cy="45975"/>
            </a:xfrm>
            <a:custGeom>
              <a:avLst/>
              <a:gdLst/>
              <a:ahLst/>
              <a:cxnLst/>
              <a:rect l="l" t="t" r="r" b="b"/>
              <a:pathLst>
                <a:path w="1768" h="1839" extrusionOk="0">
                  <a:moveTo>
                    <a:pt x="1713" y="0"/>
                  </a:moveTo>
                  <a:cubicBezTo>
                    <a:pt x="1107" y="36"/>
                    <a:pt x="518" y="250"/>
                    <a:pt x="1" y="643"/>
                  </a:cubicBezTo>
                  <a:lnTo>
                    <a:pt x="1196" y="1838"/>
                  </a:lnTo>
                  <a:cubicBezTo>
                    <a:pt x="1571" y="1321"/>
                    <a:pt x="1767" y="643"/>
                    <a:pt x="17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61;p68">
              <a:extLst>
                <a:ext uri="{FF2B5EF4-FFF2-40B4-BE49-F238E27FC236}">
                  <a16:creationId xmlns:a16="http://schemas.microsoft.com/office/drawing/2014/main" id="{F23C721D-3713-46E4-A311-04B2F459B63B}"/>
                </a:ext>
              </a:extLst>
            </p:cNvPr>
            <p:cNvSpPr/>
            <p:nvPr/>
          </p:nvSpPr>
          <p:spPr>
            <a:xfrm>
              <a:off x="5333525" y="2000375"/>
              <a:ext cx="62475" cy="50875"/>
            </a:xfrm>
            <a:custGeom>
              <a:avLst/>
              <a:gdLst/>
              <a:ahLst/>
              <a:cxnLst/>
              <a:rect l="l" t="t" r="r" b="b"/>
              <a:pathLst>
                <a:path w="2499" h="2035" extrusionOk="0">
                  <a:moveTo>
                    <a:pt x="1910" y="0"/>
                  </a:moveTo>
                  <a:lnTo>
                    <a:pt x="1" y="1910"/>
                  </a:lnTo>
                  <a:lnTo>
                    <a:pt x="125" y="2034"/>
                  </a:lnTo>
                  <a:cubicBezTo>
                    <a:pt x="747" y="1531"/>
                    <a:pt x="1526" y="1264"/>
                    <a:pt x="2344" y="1264"/>
                  </a:cubicBezTo>
                  <a:cubicBezTo>
                    <a:pt x="2395" y="1264"/>
                    <a:pt x="2447" y="1265"/>
                    <a:pt x="2499" y="1267"/>
                  </a:cubicBezTo>
                  <a:cubicBezTo>
                    <a:pt x="2391" y="821"/>
                    <a:pt x="2195" y="375"/>
                    <a:pt x="19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62;p68">
              <a:extLst>
                <a:ext uri="{FF2B5EF4-FFF2-40B4-BE49-F238E27FC236}">
                  <a16:creationId xmlns:a16="http://schemas.microsoft.com/office/drawing/2014/main" id="{1A8F7C74-D55D-4A11-BABE-CE165D722C1B}"/>
                </a:ext>
              </a:extLst>
            </p:cNvPr>
            <p:cNvSpPr/>
            <p:nvPr/>
          </p:nvSpPr>
          <p:spPr>
            <a:xfrm>
              <a:off x="5322825" y="2080675"/>
              <a:ext cx="43725" cy="45525"/>
            </a:xfrm>
            <a:custGeom>
              <a:avLst/>
              <a:gdLst/>
              <a:ahLst/>
              <a:cxnLst/>
              <a:rect l="l" t="t" r="r" b="b"/>
              <a:pathLst>
                <a:path w="1749" h="1821" extrusionOk="0">
                  <a:moveTo>
                    <a:pt x="553" y="0"/>
                  </a:moveTo>
                  <a:cubicBezTo>
                    <a:pt x="179" y="518"/>
                    <a:pt x="0" y="1178"/>
                    <a:pt x="36" y="1820"/>
                  </a:cubicBezTo>
                  <a:cubicBezTo>
                    <a:pt x="643" y="1784"/>
                    <a:pt x="1249" y="1570"/>
                    <a:pt x="1749" y="1196"/>
                  </a:cubicBezTo>
                  <a:lnTo>
                    <a:pt x="55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63;p68">
              <a:extLst>
                <a:ext uri="{FF2B5EF4-FFF2-40B4-BE49-F238E27FC236}">
                  <a16:creationId xmlns:a16="http://schemas.microsoft.com/office/drawing/2014/main" id="{EE1BE40A-EDA6-45DF-B2C0-731A06680D75}"/>
                </a:ext>
              </a:extLst>
            </p:cNvPr>
            <p:cNvSpPr/>
            <p:nvPr/>
          </p:nvSpPr>
          <p:spPr>
            <a:xfrm>
              <a:off x="5036000" y="2036025"/>
              <a:ext cx="219050" cy="296725"/>
            </a:xfrm>
            <a:custGeom>
              <a:avLst/>
              <a:gdLst/>
              <a:ahLst/>
              <a:cxnLst/>
              <a:rect l="l" t="t" r="r" b="b"/>
              <a:pathLst>
                <a:path w="8762" h="11869" extrusionOk="0">
                  <a:moveTo>
                    <a:pt x="551" y="1"/>
                  </a:moveTo>
                  <a:cubicBezTo>
                    <a:pt x="540" y="1"/>
                    <a:pt x="529" y="1"/>
                    <a:pt x="518" y="2"/>
                  </a:cubicBezTo>
                  <a:cubicBezTo>
                    <a:pt x="232" y="20"/>
                    <a:pt x="1" y="269"/>
                    <a:pt x="36" y="555"/>
                  </a:cubicBezTo>
                  <a:lnTo>
                    <a:pt x="786" y="11385"/>
                  </a:lnTo>
                  <a:cubicBezTo>
                    <a:pt x="803" y="11617"/>
                    <a:pt x="964" y="11796"/>
                    <a:pt x="1178" y="11849"/>
                  </a:cubicBezTo>
                  <a:cubicBezTo>
                    <a:pt x="1214" y="11867"/>
                    <a:pt x="1267" y="11867"/>
                    <a:pt x="1303" y="11867"/>
                  </a:cubicBezTo>
                  <a:cubicBezTo>
                    <a:pt x="1481" y="11867"/>
                    <a:pt x="1660" y="11778"/>
                    <a:pt x="1749" y="11617"/>
                  </a:cubicBezTo>
                  <a:cubicBezTo>
                    <a:pt x="3194" y="9209"/>
                    <a:pt x="4086" y="7121"/>
                    <a:pt x="4604" y="5711"/>
                  </a:cubicBezTo>
                  <a:cubicBezTo>
                    <a:pt x="5335" y="9280"/>
                    <a:pt x="5942" y="11475"/>
                    <a:pt x="5960" y="11492"/>
                  </a:cubicBezTo>
                  <a:cubicBezTo>
                    <a:pt x="6027" y="11728"/>
                    <a:pt x="6238" y="11869"/>
                    <a:pt x="6456" y="11869"/>
                  </a:cubicBezTo>
                  <a:cubicBezTo>
                    <a:pt x="6469" y="11869"/>
                    <a:pt x="6482" y="11868"/>
                    <a:pt x="6495" y="11867"/>
                  </a:cubicBezTo>
                  <a:cubicBezTo>
                    <a:pt x="6745" y="11849"/>
                    <a:pt x="6959" y="11653"/>
                    <a:pt x="6977" y="11403"/>
                  </a:cubicBezTo>
                  <a:cubicBezTo>
                    <a:pt x="7387" y="6925"/>
                    <a:pt x="8601" y="4784"/>
                    <a:pt x="8619" y="4748"/>
                  </a:cubicBezTo>
                  <a:cubicBezTo>
                    <a:pt x="8761" y="4498"/>
                    <a:pt x="8690" y="4177"/>
                    <a:pt x="8440" y="4034"/>
                  </a:cubicBezTo>
                  <a:cubicBezTo>
                    <a:pt x="8354" y="3985"/>
                    <a:pt x="8260" y="3961"/>
                    <a:pt x="8168" y="3961"/>
                  </a:cubicBezTo>
                  <a:cubicBezTo>
                    <a:pt x="7991" y="3961"/>
                    <a:pt x="7820" y="4049"/>
                    <a:pt x="7726" y="4213"/>
                  </a:cubicBezTo>
                  <a:cubicBezTo>
                    <a:pt x="7673" y="4284"/>
                    <a:pt x="6870" y="5694"/>
                    <a:pt x="6317" y="8620"/>
                  </a:cubicBezTo>
                  <a:cubicBezTo>
                    <a:pt x="6013" y="7335"/>
                    <a:pt x="5639" y="5604"/>
                    <a:pt x="5246" y="3535"/>
                  </a:cubicBezTo>
                  <a:cubicBezTo>
                    <a:pt x="5211" y="3285"/>
                    <a:pt x="4996" y="3106"/>
                    <a:pt x="4747" y="3106"/>
                  </a:cubicBezTo>
                  <a:cubicBezTo>
                    <a:pt x="4736" y="3106"/>
                    <a:pt x="4725" y="3105"/>
                    <a:pt x="4715" y="3105"/>
                  </a:cubicBezTo>
                  <a:cubicBezTo>
                    <a:pt x="4494" y="3105"/>
                    <a:pt x="4280" y="3278"/>
                    <a:pt x="4229" y="3499"/>
                  </a:cubicBezTo>
                  <a:cubicBezTo>
                    <a:pt x="4229" y="3535"/>
                    <a:pt x="3605" y="6050"/>
                    <a:pt x="1696" y="9583"/>
                  </a:cubicBezTo>
                  <a:lnTo>
                    <a:pt x="1071" y="484"/>
                  </a:lnTo>
                  <a:cubicBezTo>
                    <a:pt x="1054" y="209"/>
                    <a:pt x="823" y="1"/>
                    <a:pt x="5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64;p68">
              <a:extLst>
                <a:ext uri="{FF2B5EF4-FFF2-40B4-BE49-F238E27FC236}">
                  <a16:creationId xmlns:a16="http://schemas.microsoft.com/office/drawing/2014/main" id="{1C0FA452-AD61-4A38-B8B7-CD4203157726}"/>
                </a:ext>
              </a:extLst>
            </p:cNvPr>
            <p:cNvSpPr/>
            <p:nvPr/>
          </p:nvSpPr>
          <p:spPr>
            <a:xfrm>
              <a:off x="5032875" y="1987875"/>
              <a:ext cx="25900" cy="26350"/>
            </a:xfrm>
            <a:custGeom>
              <a:avLst/>
              <a:gdLst/>
              <a:ahLst/>
              <a:cxnLst/>
              <a:rect l="l" t="t" r="r" b="b"/>
              <a:pathLst>
                <a:path w="1036" h="1054" extrusionOk="0">
                  <a:moveTo>
                    <a:pt x="518" y="1"/>
                  </a:moveTo>
                  <a:cubicBezTo>
                    <a:pt x="375" y="1"/>
                    <a:pt x="250" y="54"/>
                    <a:pt x="143" y="161"/>
                  </a:cubicBezTo>
                  <a:cubicBezTo>
                    <a:pt x="54" y="251"/>
                    <a:pt x="1" y="393"/>
                    <a:pt x="1" y="518"/>
                  </a:cubicBezTo>
                  <a:cubicBezTo>
                    <a:pt x="1" y="661"/>
                    <a:pt x="54" y="804"/>
                    <a:pt x="143" y="893"/>
                  </a:cubicBezTo>
                  <a:cubicBezTo>
                    <a:pt x="250" y="982"/>
                    <a:pt x="375" y="1054"/>
                    <a:pt x="518" y="1054"/>
                  </a:cubicBezTo>
                  <a:cubicBezTo>
                    <a:pt x="661" y="1054"/>
                    <a:pt x="786" y="982"/>
                    <a:pt x="893" y="893"/>
                  </a:cubicBezTo>
                  <a:cubicBezTo>
                    <a:pt x="982" y="804"/>
                    <a:pt x="1035" y="661"/>
                    <a:pt x="1035" y="518"/>
                  </a:cubicBezTo>
                  <a:cubicBezTo>
                    <a:pt x="1035" y="393"/>
                    <a:pt x="982" y="251"/>
                    <a:pt x="893" y="161"/>
                  </a:cubicBezTo>
                  <a:cubicBezTo>
                    <a:pt x="786" y="54"/>
                    <a:pt x="661" y="1"/>
                    <a:pt x="5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31;p68">
            <a:extLst>
              <a:ext uri="{FF2B5EF4-FFF2-40B4-BE49-F238E27FC236}">
                <a16:creationId xmlns:a16="http://schemas.microsoft.com/office/drawing/2014/main" id="{E447BD45-7EAA-468D-8663-B395CB34CA24}"/>
              </a:ext>
            </a:extLst>
          </p:cNvPr>
          <p:cNvGrpSpPr/>
          <p:nvPr/>
        </p:nvGrpSpPr>
        <p:grpSpPr>
          <a:xfrm>
            <a:off x="6635082" y="1379952"/>
            <a:ext cx="404577" cy="408417"/>
            <a:chOff x="2667400" y="1963500"/>
            <a:chExt cx="360875" cy="364300"/>
          </a:xfrm>
          <a:solidFill>
            <a:srgbClr val="F9A350"/>
          </a:solidFill>
        </p:grpSpPr>
        <p:sp>
          <p:nvSpPr>
            <p:cNvPr id="91" name="Google Shape;932;p68">
              <a:extLst>
                <a:ext uri="{FF2B5EF4-FFF2-40B4-BE49-F238E27FC236}">
                  <a16:creationId xmlns:a16="http://schemas.microsoft.com/office/drawing/2014/main" id="{02BE8BFB-7F93-4789-9BDE-70E1211EBE04}"/>
                </a:ext>
              </a:extLst>
            </p:cNvPr>
            <p:cNvSpPr/>
            <p:nvPr/>
          </p:nvSpPr>
          <p:spPr>
            <a:xfrm>
              <a:off x="2900675" y="2094500"/>
              <a:ext cx="83000" cy="96375"/>
            </a:xfrm>
            <a:custGeom>
              <a:avLst/>
              <a:gdLst/>
              <a:ahLst/>
              <a:cxnLst/>
              <a:rect l="l" t="t" r="r" b="b"/>
              <a:pathLst>
                <a:path w="3320" h="3855" extrusionOk="0">
                  <a:moveTo>
                    <a:pt x="1303" y="0"/>
                  </a:moveTo>
                  <a:cubicBezTo>
                    <a:pt x="1268" y="1267"/>
                    <a:pt x="804" y="2480"/>
                    <a:pt x="1" y="3462"/>
                  </a:cubicBezTo>
                  <a:lnTo>
                    <a:pt x="393" y="3854"/>
                  </a:lnTo>
                  <a:lnTo>
                    <a:pt x="3319" y="928"/>
                  </a:lnTo>
                  <a:cubicBezTo>
                    <a:pt x="2713" y="446"/>
                    <a:pt x="2017" y="143"/>
                    <a:pt x="13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33;p68">
              <a:extLst>
                <a:ext uri="{FF2B5EF4-FFF2-40B4-BE49-F238E27FC236}">
                  <a16:creationId xmlns:a16="http://schemas.microsoft.com/office/drawing/2014/main" id="{B87EC6F8-86DD-4574-A071-CC1AA265E928}"/>
                </a:ext>
              </a:extLst>
            </p:cNvPr>
            <p:cNvSpPr/>
            <p:nvPr/>
          </p:nvSpPr>
          <p:spPr>
            <a:xfrm>
              <a:off x="2929675" y="2136875"/>
              <a:ext cx="96375" cy="82975"/>
            </a:xfrm>
            <a:custGeom>
              <a:avLst/>
              <a:gdLst/>
              <a:ahLst/>
              <a:cxnLst/>
              <a:rect l="l" t="t" r="r" b="b"/>
              <a:pathLst>
                <a:path w="3855" h="3319" extrusionOk="0">
                  <a:moveTo>
                    <a:pt x="2927" y="0"/>
                  </a:moveTo>
                  <a:lnTo>
                    <a:pt x="1" y="2926"/>
                  </a:lnTo>
                  <a:lnTo>
                    <a:pt x="393" y="3319"/>
                  </a:lnTo>
                  <a:cubicBezTo>
                    <a:pt x="1374" y="2516"/>
                    <a:pt x="2588" y="2052"/>
                    <a:pt x="3855" y="2016"/>
                  </a:cubicBezTo>
                  <a:cubicBezTo>
                    <a:pt x="3712" y="1285"/>
                    <a:pt x="3391" y="589"/>
                    <a:pt x="29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4;p68">
              <a:extLst>
                <a:ext uri="{FF2B5EF4-FFF2-40B4-BE49-F238E27FC236}">
                  <a16:creationId xmlns:a16="http://schemas.microsoft.com/office/drawing/2014/main" id="{05D4D12A-A1EA-47C1-84E4-46032F6D5393}"/>
                </a:ext>
              </a:extLst>
            </p:cNvPr>
            <p:cNvSpPr/>
            <p:nvPr/>
          </p:nvSpPr>
          <p:spPr>
            <a:xfrm>
              <a:off x="2837350" y="2229200"/>
              <a:ext cx="82975" cy="96375"/>
            </a:xfrm>
            <a:custGeom>
              <a:avLst/>
              <a:gdLst/>
              <a:ahLst/>
              <a:cxnLst/>
              <a:rect l="l" t="t" r="r" b="b"/>
              <a:pathLst>
                <a:path w="3319" h="3855" extrusionOk="0">
                  <a:moveTo>
                    <a:pt x="2926" y="1"/>
                  </a:moveTo>
                  <a:lnTo>
                    <a:pt x="0" y="2927"/>
                  </a:lnTo>
                  <a:cubicBezTo>
                    <a:pt x="589" y="3391"/>
                    <a:pt x="1285" y="3712"/>
                    <a:pt x="2016" y="3855"/>
                  </a:cubicBezTo>
                  <a:cubicBezTo>
                    <a:pt x="2052" y="2588"/>
                    <a:pt x="2516" y="1357"/>
                    <a:pt x="3319" y="393"/>
                  </a:cubicBezTo>
                  <a:lnTo>
                    <a:pt x="29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35;p68">
              <a:extLst>
                <a:ext uri="{FF2B5EF4-FFF2-40B4-BE49-F238E27FC236}">
                  <a16:creationId xmlns:a16="http://schemas.microsoft.com/office/drawing/2014/main" id="{99922F35-45B9-4612-A2A2-25A71ABE2B16}"/>
                </a:ext>
              </a:extLst>
            </p:cNvPr>
            <p:cNvSpPr/>
            <p:nvPr/>
          </p:nvSpPr>
          <p:spPr>
            <a:xfrm>
              <a:off x="2958675" y="2214050"/>
              <a:ext cx="69600" cy="69150"/>
            </a:xfrm>
            <a:custGeom>
              <a:avLst/>
              <a:gdLst/>
              <a:ahLst/>
              <a:cxnLst/>
              <a:rect l="l" t="t" r="r" b="b"/>
              <a:pathLst>
                <a:path w="2784" h="2766" extrusionOk="0">
                  <a:moveTo>
                    <a:pt x="2784" y="0"/>
                  </a:moveTo>
                  <a:cubicBezTo>
                    <a:pt x="1767" y="18"/>
                    <a:pt x="785" y="375"/>
                    <a:pt x="0" y="999"/>
                  </a:cubicBezTo>
                  <a:lnTo>
                    <a:pt x="1767" y="2766"/>
                  </a:lnTo>
                  <a:cubicBezTo>
                    <a:pt x="2391" y="1981"/>
                    <a:pt x="2748" y="1017"/>
                    <a:pt x="27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36;p68">
              <a:extLst>
                <a:ext uri="{FF2B5EF4-FFF2-40B4-BE49-F238E27FC236}">
                  <a16:creationId xmlns:a16="http://schemas.microsoft.com/office/drawing/2014/main" id="{445A695E-3573-43CF-8BD8-09CF7180E16B}"/>
                </a:ext>
              </a:extLst>
            </p:cNvPr>
            <p:cNvSpPr/>
            <p:nvPr/>
          </p:nvSpPr>
          <p:spPr>
            <a:xfrm>
              <a:off x="2837350" y="2092250"/>
              <a:ext cx="69150" cy="69625"/>
            </a:xfrm>
            <a:custGeom>
              <a:avLst/>
              <a:gdLst/>
              <a:ahLst/>
              <a:cxnLst/>
              <a:rect l="l" t="t" r="r" b="b"/>
              <a:pathLst>
                <a:path w="2766" h="2785" extrusionOk="0">
                  <a:moveTo>
                    <a:pt x="2766" y="1"/>
                  </a:moveTo>
                  <a:lnTo>
                    <a:pt x="2766" y="1"/>
                  </a:lnTo>
                  <a:cubicBezTo>
                    <a:pt x="1784" y="37"/>
                    <a:pt x="803" y="376"/>
                    <a:pt x="0" y="1018"/>
                  </a:cubicBezTo>
                  <a:lnTo>
                    <a:pt x="1767" y="2784"/>
                  </a:lnTo>
                  <a:cubicBezTo>
                    <a:pt x="2391" y="1999"/>
                    <a:pt x="2748" y="1018"/>
                    <a:pt x="2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37;p68">
              <a:extLst>
                <a:ext uri="{FF2B5EF4-FFF2-40B4-BE49-F238E27FC236}">
                  <a16:creationId xmlns:a16="http://schemas.microsoft.com/office/drawing/2014/main" id="{C60CFA75-098F-4392-B31F-168D861B2AF5}"/>
                </a:ext>
              </a:extLst>
            </p:cNvPr>
            <p:cNvSpPr/>
            <p:nvPr/>
          </p:nvSpPr>
          <p:spPr>
            <a:xfrm>
              <a:off x="2914950" y="2258200"/>
              <a:ext cx="68725" cy="69600"/>
            </a:xfrm>
            <a:custGeom>
              <a:avLst/>
              <a:gdLst/>
              <a:ahLst/>
              <a:cxnLst/>
              <a:rect l="l" t="t" r="r" b="b"/>
              <a:pathLst>
                <a:path w="2749" h="2784" extrusionOk="0">
                  <a:moveTo>
                    <a:pt x="982" y="0"/>
                  </a:moveTo>
                  <a:cubicBezTo>
                    <a:pt x="358" y="786"/>
                    <a:pt x="1" y="1767"/>
                    <a:pt x="1" y="2784"/>
                  </a:cubicBezTo>
                  <a:cubicBezTo>
                    <a:pt x="1000" y="2748"/>
                    <a:pt x="1963" y="2391"/>
                    <a:pt x="2748" y="1767"/>
                  </a:cubicBezTo>
                  <a:lnTo>
                    <a:pt x="9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38;p68">
              <a:extLst>
                <a:ext uri="{FF2B5EF4-FFF2-40B4-BE49-F238E27FC236}">
                  <a16:creationId xmlns:a16="http://schemas.microsoft.com/office/drawing/2014/main" id="{8BB41D3C-D1E7-44B4-9991-A20B9B73292A}"/>
                </a:ext>
              </a:extLst>
            </p:cNvPr>
            <p:cNvSpPr/>
            <p:nvPr/>
          </p:nvSpPr>
          <p:spPr>
            <a:xfrm>
              <a:off x="2792725" y="2136875"/>
              <a:ext cx="69625" cy="68725"/>
            </a:xfrm>
            <a:custGeom>
              <a:avLst/>
              <a:gdLst/>
              <a:ahLst/>
              <a:cxnLst/>
              <a:rect l="l" t="t" r="r" b="b"/>
              <a:pathLst>
                <a:path w="2785" h="2749" extrusionOk="0">
                  <a:moveTo>
                    <a:pt x="1018" y="0"/>
                  </a:moveTo>
                  <a:cubicBezTo>
                    <a:pt x="376" y="803"/>
                    <a:pt x="37" y="1767"/>
                    <a:pt x="1" y="2748"/>
                  </a:cubicBezTo>
                  <a:cubicBezTo>
                    <a:pt x="1018" y="2748"/>
                    <a:pt x="1999" y="2391"/>
                    <a:pt x="2784" y="1767"/>
                  </a:cubicBezTo>
                  <a:lnTo>
                    <a:pt x="10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39;p68">
              <a:extLst>
                <a:ext uri="{FF2B5EF4-FFF2-40B4-BE49-F238E27FC236}">
                  <a16:creationId xmlns:a16="http://schemas.microsoft.com/office/drawing/2014/main" id="{2CBFB9AB-78F2-4874-A7A4-B0D52DA24C82}"/>
                </a:ext>
              </a:extLst>
            </p:cNvPr>
            <p:cNvSpPr/>
            <p:nvPr/>
          </p:nvSpPr>
          <p:spPr>
            <a:xfrm>
              <a:off x="2794975" y="2200200"/>
              <a:ext cx="96375" cy="83000"/>
            </a:xfrm>
            <a:custGeom>
              <a:avLst/>
              <a:gdLst/>
              <a:ahLst/>
              <a:cxnLst/>
              <a:rect l="l" t="t" r="r" b="b"/>
              <a:pathLst>
                <a:path w="3855" h="3320" extrusionOk="0">
                  <a:moveTo>
                    <a:pt x="3462" y="1"/>
                  </a:moveTo>
                  <a:cubicBezTo>
                    <a:pt x="2498" y="804"/>
                    <a:pt x="1267" y="1268"/>
                    <a:pt x="0" y="1303"/>
                  </a:cubicBezTo>
                  <a:cubicBezTo>
                    <a:pt x="143" y="2017"/>
                    <a:pt x="446" y="2713"/>
                    <a:pt x="928" y="3320"/>
                  </a:cubicBezTo>
                  <a:lnTo>
                    <a:pt x="3854" y="393"/>
                  </a:lnTo>
                  <a:lnTo>
                    <a:pt x="34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40;p68">
              <a:extLst>
                <a:ext uri="{FF2B5EF4-FFF2-40B4-BE49-F238E27FC236}">
                  <a16:creationId xmlns:a16="http://schemas.microsoft.com/office/drawing/2014/main" id="{EE30F9AB-6A2D-40DB-B220-E1263EB9ABC0}"/>
                </a:ext>
              </a:extLst>
            </p:cNvPr>
            <p:cNvSpPr/>
            <p:nvPr/>
          </p:nvSpPr>
          <p:spPr>
            <a:xfrm>
              <a:off x="2667400" y="1963500"/>
              <a:ext cx="306900" cy="277325"/>
            </a:xfrm>
            <a:custGeom>
              <a:avLst/>
              <a:gdLst/>
              <a:ahLst/>
              <a:cxnLst/>
              <a:rect l="l" t="t" r="r" b="b"/>
              <a:pathLst>
                <a:path w="12276" h="11093" extrusionOk="0">
                  <a:moveTo>
                    <a:pt x="3192" y="0"/>
                  </a:moveTo>
                  <a:cubicBezTo>
                    <a:pt x="2452" y="0"/>
                    <a:pt x="1632" y="124"/>
                    <a:pt x="749" y="441"/>
                  </a:cubicBezTo>
                  <a:cubicBezTo>
                    <a:pt x="535" y="512"/>
                    <a:pt x="393" y="708"/>
                    <a:pt x="393" y="940"/>
                  </a:cubicBezTo>
                  <a:cubicBezTo>
                    <a:pt x="393" y="1154"/>
                    <a:pt x="535" y="1368"/>
                    <a:pt x="749" y="1440"/>
                  </a:cubicBezTo>
                  <a:cubicBezTo>
                    <a:pt x="767" y="1458"/>
                    <a:pt x="2016" y="1939"/>
                    <a:pt x="2123" y="3795"/>
                  </a:cubicBezTo>
                  <a:lnTo>
                    <a:pt x="607" y="3795"/>
                  </a:lnTo>
                  <a:cubicBezTo>
                    <a:pt x="321" y="3795"/>
                    <a:pt x="89" y="4027"/>
                    <a:pt x="71" y="4312"/>
                  </a:cubicBezTo>
                  <a:cubicBezTo>
                    <a:pt x="71" y="4366"/>
                    <a:pt x="0" y="5793"/>
                    <a:pt x="428" y="7328"/>
                  </a:cubicBezTo>
                  <a:cubicBezTo>
                    <a:pt x="1035" y="9469"/>
                    <a:pt x="2480" y="10771"/>
                    <a:pt x="4264" y="11093"/>
                  </a:cubicBezTo>
                  <a:cubicBezTo>
                    <a:pt x="3872" y="9290"/>
                    <a:pt x="4372" y="7328"/>
                    <a:pt x="5763" y="5936"/>
                  </a:cubicBezTo>
                  <a:cubicBezTo>
                    <a:pt x="6852" y="4847"/>
                    <a:pt x="8280" y="4305"/>
                    <a:pt x="9706" y="4305"/>
                  </a:cubicBezTo>
                  <a:cubicBezTo>
                    <a:pt x="10571" y="4305"/>
                    <a:pt x="11435" y="4504"/>
                    <a:pt x="12222" y="4901"/>
                  </a:cubicBezTo>
                  <a:cubicBezTo>
                    <a:pt x="12258" y="4562"/>
                    <a:pt x="12276" y="3866"/>
                    <a:pt x="11919" y="3081"/>
                  </a:cubicBezTo>
                  <a:cubicBezTo>
                    <a:pt x="11509" y="2136"/>
                    <a:pt x="10456" y="887"/>
                    <a:pt x="7851" y="262"/>
                  </a:cubicBezTo>
                  <a:cubicBezTo>
                    <a:pt x="7810" y="252"/>
                    <a:pt x="7768" y="247"/>
                    <a:pt x="7726" y="247"/>
                  </a:cubicBezTo>
                  <a:cubicBezTo>
                    <a:pt x="7546" y="247"/>
                    <a:pt x="7363" y="338"/>
                    <a:pt x="7262" y="512"/>
                  </a:cubicBezTo>
                  <a:cubicBezTo>
                    <a:pt x="7208" y="583"/>
                    <a:pt x="7191" y="690"/>
                    <a:pt x="7191" y="797"/>
                  </a:cubicBezTo>
                  <a:lnTo>
                    <a:pt x="7191" y="1315"/>
                  </a:lnTo>
                  <a:cubicBezTo>
                    <a:pt x="6905" y="1101"/>
                    <a:pt x="6548" y="887"/>
                    <a:pt x="6138" y="690"/>
                  </a:cubicBezTo>
                  <a:cubicBezTo>
                    <a:pt x="5416" y="335"/>
                    <a:pt x="4411" y="0"/>
                    <a:pt x="3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" name="Google Shape;1029;p68">
            <a:extLst>
              <a:ext uri="{FF2B5EF4-FFF2-40B4-BE49-F238E27FC236}">
                <a16:creationId xmlns:a16="http://schemas.microsoft.com/office/drawing/2014/main" id="{33C53605-160C-4033-B676-EB670D86865F}"/>
              </a:ext>
            </a:extLst>
          </p:cNvPr>
          <p:cNvGrpSpPr/>
          <p:nvPr/>
        </p:nvGrpSpPr>
        <p:grpSpPr>
          <a:xfrm>
            <a:off x="6647749" y="2947733"/>
            <a:ext cx="392105" cy="408080"/>
            <a:chOff x="5607400" y="2633350"/>
            <a:chExt cx="349750" cy="364000"/>
          </a:xfrm>
          <a:solidFill>
            <a:srgbClr val="F9A350"/>
          </a:solidFill>
        </p:grpSpPr>
        <p:sp>
          <p:nvSpPr>
            <p:cNvPr id="115" name="Google Shape;1030;p68">
              <a:extLst>
                <a:ext uri="{FF2B5EF4-FFF2-40B4-BE49-F238E27FC236}">
                  <a16:creationId xmlns:a16="http://schemas.microsoft.com/office/drawing/2014/main" id="{7FC621E0-238C-410C-B8CF-38CE6E80E468}"/>
                </a:ext>
              </a:extLst>
            </p:cNvPr>
            <p:cNvSpPr/>
            <p:nvPr/>
          </p:nvSpPr>
          <p:spPr>
            <a:xfrm>
              <a:off x="5777375" y="2633350"/>
              <a:ext cx="69150" cy="70050"/>
            </a:xfrm>
            <a:custGeom>
              <a:avLst/>
              <a:gdLst/>
              <a:ahLst/>
              <a:cxnLst/>
              <a:rect l="l" t="t" r="r" b="b"/>
              <a:pathLst>
                <a:path w="2766" h="2802" extrusionOk="0">
                  <a:moveTo>
                    <a:pt x="2694" y="0"/>
                  </a:moveTo>
                  <a:lnTo>
                    <a:pt x="2694" y="0"/>
                  </a:lnTo>
                  <a:cubicBezTo>
                    <a:pt x="1731" y="18"/>
                    <a:pt x="785" y="357"/>
                    <a:pt x="0" y="999"/>
                  </a:cubicBezTo>
                  <a:lnTo>
                    <a:pt x="1820" y="2801"/>
                  </a:lnTo>
                  <a:cubicBezTo>
                    <a:pt x="2444" y="2034"/>
                    <a:pt x="2766" y="999"/>
                    <a:pt x="2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31;p68">
              <a:extLst>
                <a:ext uri="{FF2B5EF4-FFF2-40B4-BE49-F238E27FC236}">
                  <a16:creationId xmlns:a16="http://schemas.microsoft.com/office/drawing/2014/main" id="{D7587CF7-D1D3-4D7C-A9C7-AC1F9F30F716}"/>
                </a:ext>
              </a:extLst>
            </p:cNvPr>
            <p:cNvSpPr/>
            <p:nvPr/>
          </p:nvSpPr>
          <p:spPr>
            <a:xfrm>
              <a:off x="5737675" y="2673050"/>
              <a:ext cx="70050" cy="67525"/>
            </a:xfrm>
            <a:custGeom>
              <a:avLst/>
              <a:gdLst/>
              <a:ahLst/>
              <a:cxnLst/>
              <a:rect l="l" t="t" r="r" b="b"/>
              <a:pathLst>
                <a:path w="2802" h="2701" extrusionOk="0">
                  <a:moveTo>
                    <a:pt x="999" y="0"/>
                  </a:moveTo>
                  <a:cubicBezTo>
                    <a:pt x="357" y="785"/>
                    <a:pt x="36" y="1731"/>
                    <a:pt x="0" y="2694"/>
                  </a:cubicBezTo>
                  <a:cubicBezTo>
                    <a:pt x="77" y="2698"/>
                    <a:pt x="153" y="2700"/>
                    <a:pt x="230" y="2700"/>
                  </a:cubicBezTo>
                  <a:cubicBezTo>
                    <a:pt x="1169" y="2700"/>
                    <a:pt x="2092" y="2398"/>
                    <a:pt x="2801" y="1820"/>
                  </a:cubicBezTo>
                  <a:lnTo>
                    <a:pt x="9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32;p68">
              <a:extLst>
                <a:ext uri="{FF2B5EF4-FFF2-40B4-BE49-F238E27FC236}">
                  <a16:creationId xmlns:a16="http://schemas.microsoft.com/office/drawing/2014/main" id="{962895E2-B8F1-4C3E-9F3A-1D369CAA26CF}"/>
                </a:ext>
              </a:extLst>
            </p:cNvPr>
            <p:cNvSpPr/>
            <p:nvPr/>
          </p:nvSpPr>
          <p:spPr>
            <a:xfrm>
              <a:off x="5837575" y="2634675"/>
              <a:ext cx="79425" cy="93700"/>
            </a:xfrm>
            <a:custGeom>
              <a:avLst/>
              <a:gdLst/>
              <a:ahLst/>
              <a:cxnLst/>
              <a:rect l="l" t="t" r="r" b="b"/>
              <a:pathLst>
                <a:path w="3177" h="3748" extrusionOk="0">
                  <a:moveTo>
                    <a:pt x="1125" y="1"/>
                  </a:moveTo>
                  <a:lnTo>
                    <a:pt x="1125" y="1"/>
                  </a:lnTo>
                  <a:cubicBezTo>
                    <a:pt x="1178" y="1232"/>
                    <a:pt x="786" y="2427"/>
                    <a:pt x="1" y="3355"/>
                  </a:cubicBezTo>
                  <a:lnTo>
                    <a:pt x="393" y="3748"/>
                  </a:lnTo>
                  <a:lnTo>
                    <a:pt x="3177" y="946"/>
                  </a:lnTo>
                  <a:cubicBezTo>
                    <a:pt x="2570" y="447"/>
                    <a:pt x="1856" y="126"/>
                    <a:pt x="11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33;p68">
              <a:extLst>
                <a:ext uri="{FF2B5EF4-FFF2-40B4-BE49-F238E27FC236}">
                  <a16:creationId xmlns:a16="http://schemas.microsoft.com/office/drawing/2014/main" id="{9F93F4FB-BE7C-421B-9B8C-B05B57545BA5}"/>
                </a:ext>
              </a:extLst>
            </p:cNvPr>
            <p:cNvSpPr/>
            <p:nvPr/>
          </p:nvSpPr>
          <p:spPr>
            <a:xfrm>
              <a:off x="5886650" y="2745500"/>
              <a:ext cx="70500" cy="67175"/>
            </a:xfrm>
            <a:custGeom>
              <a:avLst/>
              <a:gdLst/>
              <a:ahLst/>
              <a:cxnLst/>
              <a:rect l="l" t="t" r="r" b="b"/>
              <a:pathLst>
                <a:path w="2820" h="2687" extrusionOk="0">
                  <a:moveTo>
                    <a:pt x="2539" y="1"/>
                  </a:moveTo>
                  <a:cubicBezTo>
                    <a:pt x="1618" y="1"/>
                    <a:pt x="713" y="318"/>
                    <a:pt x="0" y="885"/>
                  </a:cubicBezTo>
                  <a:lnTo>
                    <a:pt x="1820" y="2687"/>
                  </a:lnTo>
                  <a:cubicBezTo>
                    <a:pt x="2463" y="1920"/>
                    <a:pt x="2784" y="974"/>
                    <a:pt x="2820" y="10"/>
                  </a:cubicBezTo>
                  <a:cubicBezTo>
                    <a:pt x="2726" y="4"/>
                    <a:pt x="2633" y="1"/>
                    <a:pt x="25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34;p68">
              <a:extLst>
                <a:ext uri="{FF2B5EF4-FFF2-40B4-BE49-F238E27FC236}">
                  <a16:creationId xmlns:a16="http://schemas.microsoft.com/office/drawing/2014/main" id="{A2BC01EC-FB31-49C2-8D76-245EA716CE6C}"/>
                </a:ext>
              </a:extLst>
            </p:cNvPr>
            <p:cNvSpPr/>
            <p:nvPr/>
          </p:nvSpPr>
          <p:spPr>
            <a:xfrm>
              <a:off x="5848275" y="2782325"/>
              <a:ext cx="68725" cy="70500"/>
            </a:xfrm>
            <a:custGeom>
              <a:avLst/>
              <a:gdLst/>
              <a:ahLst/>
              <a:cxnLst/>
              <a:rect l="l" t="t" r="r" b="b"/>
              <a:pathLst>
                <a:path w="2749" h="2820" extrusionOk="0">
                  <a:moveTo>
                    <a:pt x="947" y="1"/>
                  </a:moveTo>
                  <a:cubicBezTo>
                    <a:pt x="322" y="786"/>
                    <a:pt x="1" y="1803"/>
                    <a:pt x="72" y="2820"/>
                  </a:cubicBezTo>
                  <a:cubicBezTo>
                    <a:pt x="1036" y="2784"/>
                    <a:pt x="1982" y="2463"/>
                    <a:pt x="2749" y="1820"/>
                  </a:cubicBezTo>
                  <a:lnTo>
                    <a:pt x="9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35;p68">
              <a:extLst>
                <a:ext uri="{FF2B5EF4-FFF2-40B4-BE49-F238E27FC236}">
                  <a16:creationId xmlns:a16="http://schemas.microsoft.com/office/drawing/2014/main" id="{6F272EEC-B3A2-41AD-822F-4B58C67D65CD}"/>
                </a:ext>
              </a:extLst>
            </p:cNvPr>
            <p:cNvSpPr/>
            <p:nvPr/>
          </p:nvSpPr>
          <p:spPr>
            <a:xfrm>
              <a:off x="5739000" y="2733250"/>
              <a:ext cx="93700" cy="79425"/>
            </a:xfrm>
            <a:custGeom>
              <a:avLst/>
              <a:gdLst/>
              <a:ahLst/>
              <a:cxnLst/>
              <a:rect l="l" t="t" r="r" b="b"/>
              <a:pathLst>
                <a:path w="3748" h="3177" extrusionOk="0">
                  <a:moveTo>
                    <a:pt x="3355" y="1"/>
                  </a:moveTo>
                  <a:cubicBezTo>
                    <a:pt x="2481" y="732"/>
                    <a:pt x="1392" y="1125"/>
                    <a:pt x="268" y="1125"/>
                  </a:cubicBezTo>
                  <a:lnTo>
                    <a:pt x="1" y="1125"/>
                  </a:lnTo>
                  <a:cubicBezTo>
                    <a:pt x="125" y="1856"/>
                    <a:pt x="447" y="2570"/>
                    <a:pt x="946" y="3177"/>
                  </a:cubicBezTo>
                  <a:lnTo>
                    <a:pt x="3747" y="393"/>
                  </a:lnTo>
                  <a:lnTo>
                    <a:pt x="33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036;p68">
              <a:extLst>
                <a:ext uri="{FF2B5EF4-FFF2-40B4-BE49-F238E27FC236}">
                  <a16:creationId xmlns:a16="http://schemas.microsoft.com/office/drawing/2014/main" id="{FC6E9B6F-747C-481E-9E32-CE3863FCAB07}"/>
                </a:ext>
              </a:extLst>
            </p:cNvPr>
            <p:cNvSpPr/>
            <p:nvPr/>
          </p:nvSpPr>
          <p:spPr>
            <a:xfrm>
              <a:off x="5862125" y="2673050"/>
              <a:ext cx="93250" cy="79850"/>
            </a:xfrm>
            <a:custGeom>
              <a:avLst/>
              <a:gdLst/>
              <a:ahLst/>
              <a:cxnLst/>
              <a:rect l="l" t="t" r="r" b="b"/>
              <a:pathLst>
                <a:path w="3730" h="3194" extrusionOk="0">
                  <a:moveTo>
                    <a:pt x="2801" y="0"/>
                  </a:moveTo>
                  <a:lnTo>
                    <a:pt x="0" y="2801"/>
                  </a:lnTo>
                  <a:lnTo>
                    <a:pt x="393" y="3194"/>
                  </a:lnTo>
                  <a:cubicBezTo>
                    <a:pt x="1251" y="2467"/>
                    <a:pt x="2339" y="2062"/>
                    <a:pt x="3458" y="2062"/>
                  </a:cubicBezTo>
                  <a:cubicBezTo>
                    <a:pt x="3548" y="2062"/>
                    <a:pt x="3639" y="2064"/>
                    <a:pt x="3729" y="2070"/>
                  </a:cubicBezTo>
                  <a:cubicBezTo>
                    <a:pt x="3622" y="1338"/>
                    <a:pt x="3301" y="625"/>
                    <a:pt x="2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037;p68">
              <a:extLst>
                <a:ext uri="{FF2B5EF4-FFF2-40B4-BE49-F238E27FC236}">
                  <a16:creationId xmlns:a16="http://schemas.microsoft.com/office/drawing/2014/main" id="{49578C82-52AA-4AC5-9317-BDCC9AF3B6DB}"/>
                </a:ext>
              </a:extLst>
            </p:cNvPr>
            <p:cNvSpPr/>
            <p:nvPr/>
          </p:nvSpPr>
          <p:spPr>
            <a:xfrm>
              <a:off x="5777375" y="2757800"/>
              <a:ext cx="79850" cy="93250"/>
            </a:xfrm>
            <a:custGeom>
              <a:avLst/>
              <a:gdLst/>
              <a:ahLst/>
              <a:cxnLst/>
              <a:rect l="l" t="t" r="r" b="b"/>
              <a:pathLst>
                <a:path w="3194" h="3730" extrusionOk="0">
                  <a:moveTo>
                    <a:pt x="2801" y="0"/>
                  </a:moveTo>
                  <a:lnTo>
                    <a:pt x="0" y="2801"/>
                  </a:lnTo>
                  <a:cubicBezTo>
                    <a:pt x="624" y="3301"/>
                    <a:pt x="1338" y="3604"/>
                    <a:pt x="2070" y="3729"/>
                  </a:cubicBezTo>
                  <a:cubicBezTo>
                    <a:pt x="2016" y="2516"/>
                    <a:pt x="2409" y="1321"/>
                    <a:pt x="3194" y="393"/>
                  </a:cubicBezTo>
                  <a:lnTo>
                    <a:pt x="280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038;p68">
              <a:extLst>
                <a:ext uri="{FF2B5EF4-FFF2-40B4-BE49-F238E27FC236}">
                  <a16:creationId xmlns:a16="http://schemas.microsoft.com/office/drawing/2014/main" id="{59D87488-4160-43E3-A342-2AF49069226B}"/>
                </a:ext>
              </a:extLst>
            </p:cNvPr>
            <p:cNvSpPr/>
            <p:nvPr/>
          </p:nvSpPr>
          <p:spPr>
            <a:xfrm>
              <a:off x="5607400" y="2734825"/>
              <a:ext cx="146800" cy="262525"/>
            </a:xfrm>
            <a:custGeom>
              <a:avLst/>
              <a:gdLst/>
              <a:ahLst/>
              <a:cxnLst/>
              <a:rect l="l" t="t" r="r" b="b"/>
              <a:pathLst>
                <a:path w="5872" h="10501" extrusionOk="0">
                  <a:moveTo>
                    <a:pt x="765" y="1"/>
                  </a:moveTo>
                  <a:cubicBezTo>
                    <a:pt x="345" y="1"/>
                    <a:pt x="1" y="335"/>
                    <a:pt x="1" y="741"/>
                  </a:cubicBezTo>
                  <a:lnTo>
                    <a:pt x="1" y="3471"/>
                  </a:lnTo>
                  <a:cubicBezTo>
                    <a:pt x="1" y="3649"/>
                    <a:pt x="37" y="3845"/>
                    <a:pt x="90" y="4024"/>
                  </a:cubicBezTo>
                  <a:lnTo>
                    <a:pt x="679" y="5755"/>
                  </a:lnTo>
                  <a:cubicBezTo>
                    <a:pt x="733" y="5915"/>
                    <a:pt x="840" y="6040"/>
                    <a:pt x="982" y="6147"/>
                  </a:cubicBezTo>
                  <a:lnTo>
                    <a:pt x="2463" y="7111"/>
                  </a:lnTo>
                  <a:cubicBezTo>
                    <a:pt x="2802" y="7343"/>
                    <a:pt x="2909" y="7753"/>
                    <a:pt x="2731" y="8110"/>
                  </a:cubicBezTo>
                  <a:lnTo>
                    <a:pt x="1518" y="10501"/>
                  </a:lnTo>
                  <a:lnTo>
                    <a:pt x="5318" y="10501"/>
                  </a:lnTo>
                  <a:lnTo>
                    <a:pt x="5461" y="9983"/>
                  </a:lnTo>
                  <a:cubicBezTo>
                    <a:pt x="5871" y="8360"/>
                    <a:pt x="5800" y="6665"/>
                    <a:pt x="5282" y="5077"/>
                  </a:cubicBezTo>
                  <a:lnTo>
                    <a:pt x="4479" y="2668"/>
                  </a:lnTo>
                  <a:cubicBezTo>
                    <a:pt x="4403" y="2409"/>
                    <a:pt x="4146" y="2242"/>
                    <a:pt x="3873" y="2242"/>
                  </a:cubicBezTo>
                  <a:cubicBezTo>
                    <a:pt x="3826" y="2242"/>
                    <a:pt x="3778" y="2247"/>
                    <a:pt x="3730" y="2257"/>
                  </a:cubicBezTo>
                  <a:cubicBezTo>
                    <a:pt x="3391" y="2347"/>
                    <a:pt x="3177" y="2686"/>
                    <a:pt x="3266" y="3007"/>
                  </a:cubicBezTo>
                  <a:lnTo>
                    <a:pt x="3801" y="5255"/>
                  </a:lnTo>
                  <a:lnTo>
                    <a:pt x="1874" y="3988"/>
                  </a:lnTo>
                  <a:cubicBezTo>
                    <a:pt x="1660" y="3828"/>
                    <a:pt x="1518" y="3596"/>
                    <a:pt x="1518" y="3328"/>
                  </a:cubicBezTo>
                  <a:lnTo>
                    <a:pt x="1518" y="527"/>
                  </a:lnTo>
                  <a:cubicBezTo>
                    <a:pt x="1518" y="420"/>
                    <a:pt x="1482" y="330"/>
                    <a:pt x="1411" y="277"/>
                  </a:cubicBezTo>
                  <a:cubicBezTo>
                    <a:pt x="1198" y="82"/>
                    <a:pt x="972" y="1"/>
                    <a:pt x="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" name="Google Shape;1068;p68">
            <a:extLst>
              <a:ext uri="{FF2B5EF4-FFF2-40B4-BE49-F238E27FC236}">
                <a16:creationId xmlns:a16="http://schemas.microsoft.com/office/drawing/2014/main" id="{C98F2703-5433-4D17-80A1-2F62CDD97A2D}"/>
              </a:ext>
            </a:extLst>
          </p:cNvPr>
          <p:cNvGrpSpPr/>
          <p:nvPr/>
        </p:nvGrpSpPr>
        <p:grpSpPr>
          <a:xfrm>
            <a:off x="4307256" y="2897900"/>
            <a:ext cx="518067" cy="401493"/>
            <a:chOff x="4436050" y="3405025"/>
            <a:chExt cx="365800" cy="262775"/>
          </a:xfrm>
          <a:solidFill>
            <a:srgbClr val="F9A350"/>
          </a:solidFill>
        </p:grpSpPr>
        <p:sp>
          <p:nvSpPr>
            <p:cNvPr id="133" name="Google Shape;1069;p68">
              <a:extLst>
                <a:ext uri="{FF2B5EF4-FFF2-40B4-BE49-F238E27FC236}">
                  <a16:creationId xmlns:a16="http://schemas.microsoft.com/office/drawing/2014/main" id="{41140319-42F7-43CE-8E97-B6E872C06703}"/>
                </a:ext>
              </a:extLst>
            </p:cNvPr>
            <p:cNvSpPr/>
            <p:nvPr/>
          </p:nvSpPr>
          <p:spPr>
            <a:xfrm>
              <a:off x="4436050" y="3644125"/>
              <a:ext cx="153475" cy="23675"/>
            </a:xfrm>
            <a:custGeom>
              <a:avLst/>
              <a:gdLst/>
              <a:ahLst/>
              <a:cxnLst/>
              <a:rect l="l" t="t" r="r" b="b"/>
              <a:pathLst>
                <a:path w="6139" h="947" extrusionOk="0">
                  <a:moveTo>
                    <a:pt x="0" y="0"/>
                  </a:moveTo>
                  <a:lnTo>
                    <a:pt x="0" y="946"/>
                  </a:lnTo>
                  <a:lnTo>
                    <a:pt x="6138" y="946"/>
                  </a:lnTo>
                  <a:lnTo>
                    <a:pt x="613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70;p68">
              <a:extLst>
                <a:ext uri="{FF2B5EF4-FFF2-40B4-BE49-F238E27FC236}">
                  <a16:creationId xmlns:a16="http://schemas.microsoft.com/office/drawing/2014/main" id="{F488CC6B-EA89-4191-A405-DE3C590160D7}"/>
                </a:ext>
              </a:extLst>
            </p:cNvPr>
            <p:cNvSpPr/>
            <p:nvPr/>
          </p:nvSpPr>
          <p:spPr>
            <a:xfrm>
              <a:off x="4647025" y="3644125"/>
              <a:ext cx="153475" cy="23675"/>
            </a:xfrm>
            <a:custGeom>
              <a:avLst/>
              <a:gdLst/>
              <a:ahLst/>
              <a:cxnLst/>
              <a:rect l="l" t="t" r="r" b="b"/>
              <a:pathLst>
                <a:path w="6139" h="947" extrusionOk="0">
                  <a:moveTo>
                    <a:pt x="1" y="0"/>
                  </a:moveTo>
                  <a:lnTo>
                    <a:pt x="1" y="946"/>
                  </a:lnTo>
                  <a:lnTo>
                    <a:pt x="6139" y="946"/>
                  </a:lnTo>
                  <a:lnTo>
                    <a:pt x="61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71;p68">
              <a:extLst>
                <a:ext uri="{FF2B5EF4-FFF2-40B4-BE49-F238E27FC236}">
                  <a16:creationId xmlns:a16="http://schemas.microsoft.com/office/drawing/2014/main" id="{458CC777-B082-433E-946B-38D04B498D57}"/>
                </a:ext>
              </a:extLst>
            </p:cNvPr>
            <p:cNvSpPr/>
            <p:nvPr/>
          </p:nvSpPr>
          <p:spPr>
            <a:xfrm>
              <a:off x="4541750" y="3565625"/>
              <a:ext cx="153475" cy="23650"/>
            </a:xfrm>
            <a:custGeom>
              <a:avLst/>
              <a:gdLst/>
              <a:ahLst/>
              <a:cxnLst/>
              <a:rect l="l" t="t" r="r" b="b"/>
              <a:pathLst>
                <a:path w="6139" h="946" extrusionOk="0">
                  <a:moveTo>
                    <a:pt x="1" y="0"/>
                  </a:moveTo>
                  <a:lnTo>
                    <a:pt x="1" y="946"/>
                  </a:lnTo>
                  <a:lnTo>
                    <a:pt x="6139" y="946"/>
                  </a:lnTo>
                  <a:lnTo>
                    <a:pt x="61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72;p68">
              <a:extLst>
                <a:ext uri="{FF2B5EF4-FFF2-40B4-BE49-F238E27FC236}">
                  <a16:creationId xmlns:a16="http://schemas.microsoft.com/office/drawing/2014/main" id="{359DAEC7-5828-4AF6-AB29-68589FEA5B23}"/>
                </a:ext>
              </a:extLst>
            </p:cNvPr>
            <p:cNvSpPr/>
            <p:nvPr/>
          </p:nvSpPr>
          <p:spPr>
            <a:xfrm>
              <a:off x="4541750" y="3405025"/>
              <a:ext cx="153475" cy="147225"/>
            </a:xfrm>
            <a:custGeom>
              <a:avLst/>
              <a:gdLst/>
              <a:ahLst/>
              <a:cxnLst/>
              <a:rect l="l" t="t" r="r" b="b"/>
              <a:pathLst>
                <a:path w="6139" h="5889" extrusionOk="0">
                  <a:moveTo>
                    <a:pt x="929" y="1"/>
                  </a:moveTo>
                  <a:lnTo>
                    <a:pt x="929" y="1375"/>
                  </a:lnTo>
                  <a:cubicBezTo>
                    <a:pt x="929" y="2035"/>
                    <a:pt x="572" y="2624"/>
                    <a:pt x="1" y="2945"/>
                  </a:cubicBezTo>
                  <a:lnTo>
                    <a:pt x="1" y="5889"/>
                  </a:lnTo>
                  <a:lnTo>
                    <a:pt x="6139" y="5889"/>
                  </a:lnTo>
                  <a:lnTo>
                    <a:pt x="6139" y="2945"/>
                  </a:lnTo>
                  <a:cubicBezTo>
                    <a:pt x="5550" y="2624"/>
                    <a:pt x="5193" y="2035"/>
                    <a:pt x="5193" y="1375"/>
                  </a:cubicBezTo>
                  <a:lnTo>
                    <a:pt x="5193" y="1"/>
                  </a:lnTo>
                  <a:lnTo>
                    <a:pt x="4925" y="1"/>
                  </a:lnTo>
                  <a:cubicBezTo>
                    <a:pt x="4783" y="875"/>
                    <a:pt x="4051" y="1517"/>
                    <a:pt x="3123" y="1517"/>
                  </a:cubicBezTo>
                  <a:cubicBezTo>
                    <a:pt x="2213" y="1517"/>
                    <a:pt x="1464" y="875"/>
                    <a:pt x="1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73;p68">
              <a:extLst>
                <a:ext uri="{FF2B5EF4-FFF2-40B4-BE49-F238E27FC236}">
                  <a16:creationId xmlns:a16="http://schemas.microsoft.com/office/drawing/2014/main" id="{B23FC898-1963-4EB8-8B33-694173D9597F}"/>
                </a:ext>
              </a:extLst>
            </p:cNvPr>
            <p:cNvSpPr/>
            <p:nvPr/>
          </p:nvSpPr>
          <p:spPr>
            <a:xfrm>
              <a:off x="4648375" y="3483550"/>
              <a:ext cx="153475" cy="145875"/>
            </a:xfrm>
            <a:custGeom>
              <a:avLst/>
              <a:gdLst/>
              <a:ahLst/>
              <a:cxnLst/>
              <a:rect l="l" t="t" r="r" b="b"/>
              <a:pathLst>
                <a:path w="6139" h="5835" extrusionOk="0">
                  <a:moveTo>
                    <a:pt x="4800" y="0"/>
                  </a:moveTo>
                  <a:cubicBezTo>
                    <a:pt x="4675" y="874"/>
                    <a:pt x="3943" y="1517"/>
                    <a:pt x="3051" y="1517"/>
                  </a:cubicBezTo>
                  <a:cubicBezTo>
                    <a:pt x="2837" y="1517"/>
                    <a:pt x="2641" y="1481"/>
                    <a:pt x="2463" y="1428"/>
                  </a:cubicBezTo>
                  <a:lnTo>
                    <a:pt x="2463" y="4514"/>
                  </a:lnTo>
                  <a:cubicBezTo>
                    <a:pt x="2463" y="4675"/>
                    <a:pt x="2320" y="4818"/>
                    <a:pt x="2159" y="4818"/>
                  </a:cubicBezTo>
                  <a:lnTo>
                    <a:pt x="0" y="4818"/>
                  </a:lnTo>
                  <a:lnTo>
                    <a:pt x="0" y="5835"/>
                  </a:lnTo>
                  <a:lnTo>
                    <a:pt x="6138" y="5835"/>
                  </a:lnTo>
                  <a:lnTo>
                    <a:pt x="6138" y="2908"/>
                  </a:lnTo>
                  <a:cubicBezTo>
                    <a:pt x="5567" y="2587"/>
                    <a:pt x="5210" y="1999"/>
                    <a:pt x="5210" y="1338"/>
                  </a:cubicBezTo>
                  <a:lnTo>
                    <a:pt x="52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074;p68">
              <a:extLst>
                <a:ext uri="{FF2B5EF4-FFF2-40B4-BE49-F238E27FC236}">
                  <a16:creationId xmlns:a16="http://schemas.microsoft.com/office/drawing/2014/main" id="{CD27DD41-7B8D-46D8-8183-8ECF6F80B804}"/>
                </a:ext>
              </a:extLst>
            </p:cNvPr>
            <p:cNvSpPr/>
            <p:nvPr/>
          </p:nvSpPr>
          <p:spPr>
            <a:xfrm>
              <a:off x="4436050" y="3483550"/>
              <a:ext cx="153475" cy="147225"/>
            </a:xfrm>
            <a:custGeom>
              <a:avLst/>
              <a:gdLst/>
              <a:ahLst/>
              <a:cxnLst/>
              <a:rect l="l" t="t" r="r" b="b"/>
              <a:pathLst>
                <a:path w="6139" h="5889" extrusionOk="0">
                  <a:moveTo>
                    <a:pt x="928" y="0"/>
                  </a:moveTo>
                  <a:lnTo>
                    <a:pt x="928" y="1374"/>
                  </a:lnTo>
                  <a:cubicBezTo>
                    <a:pt x="928" y="2034"/>
                    <a:pt x="571" y="2641"/>
                    <a:pt x="0" y="2944"/>
                  </a:cubicBezTo>
                  <a:lnTo>
                    <a:pt x="0" y="5888"/>
                  </a:lnTo>
                  <a:lnTo>
                    <a:pt x="6138" y="5888"/>
                  </a:lnTo>
                  <a:lnTo>
                    <a:pt x="6138" y="4818"/>
                  </a:lnTo>
                  <a:lnTo>
                    <a:pt x="3979" y="4818"/>
                  </a:lnTo>
                  <a:cubicBezTo>
                    <a:pt x="3818" y="4818"/>
                    <a:pt x="3676" y="4675"/>
                    <a:pt x="3676" y="4514"/>
                  </a:cubicBezTo>
                  <a:lnTo>
                    <a:pt x="3676" y="1428"/>
                  </a:lnTo>
                  <a:cubicBezTo>
                    <a:pt x="3497" y="1481"/>
                    <a:pt x="3301" y="1517"/>
                    <a:pt x="3105" y="1517"/>
                  </a:cubicBezTo>
                  <a:cubicBezTo>
                    <a:pt x="2195" y="1517"/>
                    <a:pt x="1481" y="874"/>
                    <a:pt x="1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22847-1FA8-44D2-AEBE-1FE42D0CE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Variable</a:t>
            </a:r>
          </a:p>
        </p:txBody>
      </p:sp>
      <p:grpSp>
        <p:nvGrpSpPr>
          <p:cNvPr id="15" name="Google Shape;1025;p68">
            <a:extLst>
              <a:ext uri="{FF2B5EF4-FFF2-40B4-BE49-F238E27FC236}">
                <a16:creationId xmlns:a16="http://schemas.microsoft.com/office/drawing/2014/main" id="{10ABB2AA-570F-4BC0-8C6F-3A1A1CB46557}"/>
              </a:ext>
            </a:extLst>
          </p:cNvPr>
          <p:cNvGrpSpPr/>
          <p:nvPr/>
        </p:nvGrpSpPr>
        <p:grpSpPr>
          <a:xfrm>
            <a:off x="5674514" y="2067874"/>
            <a:ext cx="577329" cy="530640"/>
            <a:chOff x="5032875" y="2647625"/>
            <a:chExt cx="364475" cy="335000"/>
          </a:xfrm>
          <a:solidFill>
            <a:srgbClr val="F9A350"/>
          </a:solidFill>
        </p:grpSpPr>
        <p:sp>
          <p:nvSpPr>
            <p:cNvPr id="16" name="Google Shape;1026;p68">
              <a:extLst>
                <a:ext uri="{FF2B5EF4-FFF2-40B4-BE49-F238E27FC236}">
                  <a16:creationId xmlns:a16="http://schemas.microsoft.com/office/drawing/2014/main" id="{A4E964FA-9963-42F2-8B5F-6F467714BA56}"/>
                </a:ext>
              </a:extLst>
            </p:cNvPr>
            <p:cNvSpPr/>
            <p:nvPr/>
          </p:nvSpPr>
          <p:spPr>
            <a:xfrm>
              <a:off x="5129675" y="2647625"/>
              <a:ext cx="170425" cy="50425"/>
            </a:xfrm>
            <a:custGeom>
              <a:avLst/>
              <a:gdLst/>
              <a:ahLst/>
              <a:cxnLst/>
              <a:rect l="l" t="t" r="r" b="b"/>
              <a:pathLst>
                <a:path w="6817" h="2017" extrusionOk="0">
                  <a:moveTo>
                    <a:pt x="2445" y="589"/>
                  </a:moveTo>
                  <a:cubicBezTo>
                    <a:pt x="2659" y="589"/>
                    <a:pt x="2837" y="749"/>
                    <a:pt x="2855" y="964"/>
                  </a:cubicBezTo>
                  <a:cubicBezTo>
                    <a:pt x="2873" y="1196"/>
                    <a:pt x="2695" y="1374"/>
                    <a:pt x="2463" y="1374"/>
                  </a:cubicBezTo>
                  <a:lnTo>
                    <a:pt x="1553" y="1374"/>
                  </a:lnTo>
                  <a:cubicBezTo>
                    <a:pt x="1339" y="1374"/>
                    <a:pt x="1160" y="1231"/>
                    <a:pt x="1142" y="1017"/>
                  </a:cubicBezTo>
                  <a:cubicBezTo>
                    <a:pt x="1125" y="785"/>
                    <a:pt x="1303" y="589"/>
                    <a:pt x="1535" y="589"/>
                  </a:cubicBezTo>
                  <a:close/>
                  <a:moveTo>
                    <a:pt x="5246" y="589"/>
                  </a:moveTo>
                  <a:cubicBezTo>
                    <a:pt x="5460" y="589"/>
                    <a:pt x="5657" y="749"/>
                    <a:pt x="5657" y="964"/>
                  </a:cubicBezTo>
                  <a:cubicBezTo>
                    <a:pt x="5674" y="1196"/>
                    <a:pt x="5496" y="1374"/>
                    <a:pt x="5264" y="1374"/>
                  </a:cubicBezTo>
                  <a:lnTo>
                    <a:pt x="4354" y="1374"/>
                  </a:lnTo>
                  <a:cubicBezTo>
                    <a:pt x="4158" y="1374"/>
                    <a:pt x="3962" y="1231"/>
                    <a:pt x="3962" y="1017"/>
                  </a:cubicBezTo>
                  <a:cubicBezTo>
                    <a:pt x="3944" y="785"/>
                    <a:pt x="4122" y="589"/>
                    <a:pt x="4336" y="589"/>
                  </a:cubicBezTo>
                  <a:close/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1427"/>
                  </a:lnTo>
                  <a:cubicBezTo>
                    <a:pt x="0" y="1749"/>
                    <a:pt x="268" y="2016"/>
                    <a:pt x="589" y="2016"/>
                  </a:cubicBezTo>
                  <a:lnTo>
                    <a:pt x="6245" y="2016"/>
                  </a:lnTo>
                  <a:cubicBezTo>
                    <a:pt x="6567" y="2016"/>
                    <a:pt x="6816" y="1766"/>
                    <a:pt x="6816" y="1445"/>
                  </a:cubicBezTo>
                  <a:lnTo>
                    <a:pt x="6816" y="589"/>
                  </a:lnTo>
                  <a:cubicBezTo>
                    <a:pt x="6816" y="268"/>
                    <a:pt x="6567" y="0"/>
                    <a:pt x="62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27;p68">
              <a:extLst>
                <a:ext uri="{FF2B5EF4-FFF2-40B4-BE49-F238E27FC236}">
                  <a16:creationId xmlns:a16="http://schemas.microsoft.com/office/drawing/2014/main" id="{6FF49CE9-0FDA-4EB6-BA20-7B106CEC1FA2}"/>
                </a:ext>
              </a:extLst>
            </p:cNvPr>
            <p:cNvSpPr/>
            <p:nvPr/>
          </p:nvSpPr>
          <p:spPr>
            <a:xfrm>
              <a:off x="5032875" y="2720325"/>
              <a:ext cx="168200" cy="262300"/>
            </a:xfrm>
            <a:custGeom>
              <a:avLst/>
              <a:gdLst/>
              <a:ahLst/>
              <a:cxnLst/>
              <a:rect l="l" t="t" r="r" b="b"/>
              <a:pathLst>
                <a:path w="6728" h="10492" extrusionOk="0">
                  <a:moveTo>
                    <a:pt x="1838" y="1071"/>
                  </a:moveTo>
                  <a:cubicBezTo>
                    <a:pt x="1945" y="1071"/>
                    <a:pt x="2035" y="1124"/>
                    <a:pt x="2124" y="1196"/>
                  </a:cubicBezTo>
                  <a:cubicBezTo>
                    <a:pt x="2195" y="1267"/>
                    <a:pt x="2231" y="1374"/>
                    <a:pt x="2231" y="1481"/>
                  </a:cubicBezTo>
                  <a:cubicBezTo>
                    <a:pt x="2231" y="1588"/>
                    <a:pt x="2195" y="1678"/>
                    <a:pt x="2124" y="1749"/>
                  </a:cubicBezTo>
                  <a:cubicBezTo>
                    <a:pt x="2035" y="1838"/>
                    <a:pt x="1945" y="1874"/>
                    <a:pt x="1838" y="1874"/>
                  </a:cubicBezTo>
                  <a:cubicBezTo>
                    <a:pt x="1731" y="1874"/>
                    <a:pt x="1624" y="1838"/>
                    <a:pt x="1553" y="1749"/>
                  </a:cubicBezTo>
                  <a:cubicBezTo>
                    <a:pt x="1482" y="1678"/>
                    <a:pt x="1446" y="1588"/>
                    <a:pt x="1446" y="1481"/>
                  </a:cubicBezTo>
                  <a:cubicBezTo>
                    <a:pt x="1446" y="1374"/>
                    <a:pt x="1482" y="1267"/>
                    <a:pt x="1553" y="1196"/>
                  </a:cubicBezTo>
                  <a:cubicBezTo>
                    <a:pt x="1624" y="1124"/>
                    <a:pt x="1731" y="1071"/>
                    <a:pt x="1838" y="1071"/>
                  </a:cubicBezTo>
                  <a:close/>
                  <a:moveTo>
                    <a:pt x="3284" y="1071"/>
                  </a:moveTo>
                  <a:cubicBezTo>
                    <a:pt x="3391" y="1071"/>
                    <a:pt x="3498" y="1124"/>
                    <a:pt x="3569" y="1196"/>
                  </a:cubicBezTo>
                  <a:cubicBezTo>
                    <a:pt x="3641" y="1267"/>
                    <a:pt x="3676" y="1374"/>
                    <a:pt x="3676" y="1481"/>
                  </a:cubicBezTo>
                  <a:cubicBezTo>
                    <a:pt x="3676" y="1588"/>
                    <a:pt x="3641" y="1678"/>
                    <a:pt x="3569" y="1749"/>
                  </a:cubicBezTo>
                  <a:cubicBezTo>
                    <a:pt x="3498" y="1838"/>
                    <a:pt x="3391" y="1874"/>
                    <a:pt x="3284" y="1874"/>
                  </a:cubicBezTo>
                  <a:cubicBezTo>
                    <a:pt x="3177" y="1874"/>
                    <a:pt x="3087" y="1838"/>
                    <a:pt x="2998" y="1749"/>
                  </a:cubicBezTo>
                  <a:cubicBezTo>
                    <a:pt x="2927" y="1678"/>
                    <a:pt x="2891" y="1588"/>
                    <a:pt x="2891" y="1481"/>
                  </a:cubicBezTo>
                  <a:cubicBezTo>
                    <a:pt x="2891" y="1374"/>
                    <a:pt x="2927" y="1267"/>
                    <a:pt x="2998" y="1196"/>
                  </a:cubicBezTo>
                  <a:cubicBezTo>
                    <a:pt x="3087" y="1124"/>
                    <a:pt x="3177" y="1071"/>
                    <a:pt x="3284" y="1071"/>
                  </a:cubicBezTo>
                  <a:close/>
                  <a:moveTo>
                    <a:pt x="4747" y="1071"/>
                  </a:moveTo>
                  <a:cubicBezTo>
                    <a:pt x="4836" y="1071"/>
                    <a:pt x="4943" y="1124"/>
                    <a:pt x="5014" y="1196"/>
                  </a:cubicBezTo>
                  <a:cubicBezTo>
                    <a:pt x="5086" y="1267"/>
                    <a:pt x="5139" y="1374"/>
                    <a:pt x="5139" y="1481"/>
                  </a:cubicBezTo>
                  <a:cubicBezTo>
                    <a:pt x="5139" y="1588"/>
                    <a:pt x="5086" y="1678"/>
                    <a:pt x="5014" y="1749"/>
                  </a:cubicBezTo>
                  <a:cubicBezTo>
                    <a:pt x="4943" y="1838"/>
                    <a:pt x="4836" y="1874"/>
                    <a:pt x="4747" y="1874"/>
                  </a:cubicBezTo>
                  <a:cubicBezTo>
                    <a:pt x="4640" y="1874"/>
                    <a:pt x="4533" y="1838"/>
                    <a:pt x="4461" y="1749"/>
                  </a:cubicBezTo>
                  <a:cubicBezTo>
                    <a:pt x="4390" y="1678"/>
                    <a:pt x="4336" y="1588"/>
                    <a:pt x="4336" y="1481"/>
                  </a:cubicBezTo>
                  <a:cubicBezTo>
                    <a:pt x="4336" y="1374"/>
                    <a:pt x="4390" y="1267"/>
                    <a:pt x="4461" y="1196"/>
                  </a:cubicBezTo>
                  <a:cubicBezTo>
                    <a:pt x="4533" y="1124"/>
                    <a:pt x="4640" y="1071"/>
                    <a:pt x="4747" y="1071"/>
                  </a:cubicBezTo>
                  <a:close/>
                  <a:moveTo>
                    <a:pt x="4336" y="2837"/>
                  </a:moveTo>
                  <a:cubicBezTo>
                    <a:pt x="4658" y="2837"/>
                    <a:pt x="4907" y="3105"/>
                    <a:pt x="4907" y="3408"/>
                  </a:cubicBezTo>
                  <a:lnTo>
                    <a:pt x="4907" y="6299"/>
                  </a:lnTo>
                  <a:cubicBezTo>
                    <a:pt x="4907" y="6620"/>
                    <a:pt x="4658" y="6870"/>
                    <a:pt x="4336" y="6870"/>
                  </a:cubicBezTo>
                  <a:lnTo>
                    <a:pt x="2998" y="6870"/>
                  </a:lnTo>
                  <a:lnTo>
                    <a:pt x="2998" y="8636"/>
                  </a:lnTo>
                  <a:lnTo>
                    <a:pt x="4336" y="8636"/>
                  </a:lnTo>
                  <a:cubicBezTo>
                    <a:pt x="4640" y="8636"/>
                    <a:pt x="4907" y="8886"/>
                    <a:pt x="4925" y="9189"/>
                  </a:cubicBezTo>
                  <a:cubicBezTo>
                    <a:pt x="4925" y="9511"/>
                    <a:pt x="4675" y="9760"/>
                    <a:pt x="4354" y="9760"/>
                  </a:cubicBezTo>
                  <a:lnTo>
                    <a:pt x="2427" y="9760"/>
                  </a:lnTo>
                  <a:cubicBezTo>
                    <a:pt x="2124" y="9760"/>
                    <a:pt x="1856" y="9511"/>
                    <a:pt x="1856" y="9189"/>
                  </a:cubicBezTo>
                  <a:lnTo>
                    <a:pt x="1856" y="6299"/>
                  </a:lnTo>
                  <a:cubicBezTo>
                    <a:pt x="1856" y="5996"/>
                    <a:pt x="2124" y="5746"/>
                    <a:pt x="2427" y="5746"/>
                  </a:cubicBezTo>
                  <a:lnTo>
                    <a:pt x="3783" y="5746"/>
                  </a:lnTo>
                  <a:lnTo>
                    <a:pt x="3783" y="3979"/>
                  </a:lnTo>
                  <a:lnTo>
                    <a:pt x="2427" y="3979"/>
                  </a:lnTo>
                  <a:cubicBezTo>
                    <a:pt x="2124" y="3979"/>
                    <a:pt x="1856" y="3730"/>
                    <a:pt x="1856" y="3408"/>
                  </a:cubicBezTo>
                  <a:cubicBezTo>
                    <a:pt x="1838" y="3105"/>
                    <a:pt x="2106" y="2837"/>
                    <a:pt x="2409" y="2837"/>
                  </a:cubicBezTo>
                  <a:close/>
                  <a:moveTo>
                    <a:pt x="589" y="0"/>
                  </a:moveTo>
                  <a:cubicBezTo>
                    <a:pt x="250" y="0"/>
                    <a:pt x="1" y="250"/>
                    <a:pt x="1" y="589"/>
                  </a:cubicBezTo>
                  <a:lnTo>
                    <a:pt x="1" y="9921"/>
                  </a:lnTo>
                  <a:cubicBezTo>
                    <a:pt x="1" y="10242"/>
                    <a:pt x="250" y="10492"/>
                    <a:pt x="589" y="10492"/>
                  </a:cubicBezTo>
                  <a:lnTo>
                    <a:pt x="6727" y="10492"/>
                  </a:lnTo>
                  <a:lnTo>
                    <a:pt x="67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28;p68">
              <a:extLst>
                <a:ext uri="{FF2B5EF4-FFF2-40B4-BE49-F238E27FC236}">
                  <a16:creationId xmlns:a16="http://schemas.microsoft.com/office/drawing/2014/main" id="{166C7295-BCEB-4294-878C-2B831503EFE9}"/>
                </a:ext>
              </a:extLst>
            </p:cNvPr>
            <p:cNvSpPr/>
            <p:nvPr/>
          </p:nvSpPr>
          <p:spPr>
            <a:xfrm>
              <a:off x="5229150" y="2720325"/>
              <a:ext cx="168200" cy="262300"/>
            </a:xfrm>
            <a:custGeom>
              <a:avLst/>
              <a:gdLst/>
              <a:ahLst/>
              <a:cxnLst/>
              <a:rect l="l" t="t" r="r" b="b"/>
              <a:pathLst>
                <a:path w="6728" h="10492" extrusionOk="0">
                  <a:moveTo>
                    <a:pt x="1731" y="1071"/>
                  </a:moveTo>
                  <a:cubicBezTo>
                    <a:pt x="1838" y="1071"/>
                    <a:pt x="1927" y="1124"/>
                    <a:pt x="1999" y="1196"/>
                  </a:cubicBezTo>
                  <a:cubicBezTo>
                    <a:pt x="2088" y="1267"/>
                    <a:pt x="2124" y="1374"/>
                    <a:pt x="2124" y="1481"/>
                  </a:cubicBezTo>
                  <a:cubicBezTo>
                    <a:pt x="2124" y="1588"/>
                    <a:pt x="2088" y="1678"/>
                    <a:pt x="1999" y="1749"/>
                  </a:cubicBezTo>
                  <a:cubicBezTo>
                    <a:pt x="1927" y="1838"/>
                    <a:pt x="1838" y="1874"/>
                    <a:pt x="1731" y="1874"/>
                  </a:cubicBezTo>
                  <a:cubicBezTo>
                    <a:pt x="1624" y="1874"/>
                    <a:pt x="1517" y="1838"/>
                    <a:pt x="1446" y="1749"/>
                  </a:cubicBezTo>
                  <a:cubicBezTo>
                    <a:pt x="1374" y="1678"/>
                    <a:pt x="1339" y="1588"/>
                    <a:pt x="1339" y="1481"/>
                  </a:cubicBezTo>
                  <a:cubicBezTo>
                    <a:pt x="1339" y="1374"/>
                    <a:pt x="1374" y="1267"/>
                    <a:pt x="1446" y="1196"/>
                  </a:cubicBezTo>
                  <a:cubicBezTo>
                    <a:pt x="1517" y="1124"/>
                    <a:pt x="1624" y="1071"/>
                    <a:pt x="1731" y="1071"/>
                  </a:cubicBezTo>
                  <a:close/>
                  <a:moveTo>
                    <a:pt x="3176" y="1071"/>
                  </a:moveTo>
                  <a:cubicBezTo>
                    <a:pt x="3283" y="1071"/>
                    <a:pt x="3390" y="1124"/>
                    <a:pt x="3462" y="1196"/>
                  </a:cubicBezTo>
                  <a:cubicBezTo>
                    <a:pt x="3533" y="1267"/>
                    <a:pt x="3569" y="1374"/>
                    <a:pt x="3569" y="1481"/>
                  </a:cubicBezTo>
                  <a:cubicBezTo>
                    <a:pt x="3569" y="1588"/>
                    <a:pt x="3533" y="1678"/>
                    <a:pt x="3462" y="1749"/>
                  </a:cubicBezTo>
                  <a:cubicBezTo>
                    <a:pt x="3390" y="1838"/>
                    <a:pt x="3283" y="1874"/>
                    <a:pt x="3176" y="1874"/>
                  </a:cubicBezTo>
                  <a:cubicBezTo>
                    <a:pt x="3069" y="1874"/>
                    <a:pt x="2980" y="1838"/>
                    <a:pt x="2891" y="1749"/>
                  </a:cubicBezTo>
                  <a:cubicBezTo>
                    <a:pt x="2820" y="1678"/>
                    <a:pt x="2784" y="1588"/>
                    <a:pt x="2784" y="1481"/>
                  </a:cubicBezTo>
                  <a:cubicBezTo>
                    <a:pt x="2784" y="1374"/>
                    <a:pt x="2820" y="1267"/>
                    <a:pt x="2891" y="1196"/>
                  </a:cubicBezTo>
                  <a:cubicBezTo>
                    <a:pt x="2980" y="1124"/>
                    <a:pt x="3069" y="1071"/>
                    <a:pt x="3176" y="1071"/>
                  </a:cubicBezTo>
                  <a:close/>
                  <a:moveTo>
                    <a:pt x="4622" y="1071"/>
                  </a:moveTo>
                  <a:cubicBezTo>
                    <a:pt x="4729" y="1071"/>
                    <a:pt x="4836" y="1124"/>
                    <a:pt x="4907" y="1196"/>
                  </a:cubicBezTo>
                  <a:cubicBezTo>
                    <a:pt x="4978" y="1267"/>
                    <a:pt x="5032" y="1374"/>
                    <a:pt x="5032" y="1481"/>
                  </a:cubicBezTo>
                  <a:cubicBezTo>
                    <a:pt x="5032" y="1588"/>
                    <a:pt x="4978" y="1678"/>
                    <a:pt x="4907" y="1749"/>
                  </a:cubicBezTo>
                  <a:cubicBezTo>
                    <a:pt x="4836" y="1838"/>
                    <a:pt x="4729" y="1874"/>
                    <a:pt x="4622" y="1874"/>
                  </a:cubicBezTo>
                  <a:cubicBezTo>
                    <a:pt x="4532" y="1874"/>
                    <a:pt x="4425" y="1838"/>
                    <a:pt x="4354" y="1749"/>
                  </a:cubicBezTo>
                  <a:cubicBezTo>
                    <a:pt x="4283" y="1678"/>
                    <a:pt x="4229" y="1588"/>
                    <a:pt x="4229" y="1481"/>
                  </a:cubicBezTo>
                  <a:cubicBezTo>
                    <a:pt x="4229" y="1374"/>
                    <a:pt x="4283" y="1267"/>
                    <a:pt x="4354" y="1196"/>
                  </a:cubicBezTo>
                  <a:cubicBezTo>
                    <a:pt x="4425" y="1124"/>
                    <a:pt x="4532" y="1071"/>
                    <a:pt x="4622" y="1071"/>
                  </a:cubicBezTo>
                  <a:close/>
                  <a:moveTo>
                    <a:pt x="4247" y="2837"/>
                  </a:moveTo>
                  <a:cubicBezTo>
                    <a:pt x="4550" y="2837"/>
                    <a:pt x="4818" y="3105"/>
                    <a:pt x="4818" y="3408"/>
                  </a:cubicBezTo>
                  <a:lnTo>
                    <a:pt x="4818" y="9189"/>
                  </a:lnTo>
                  <a:cubicBezTo>
                    <a:pt x="4818" y="9483"/>
                    <a:pt x="4567" y="9743"/>
                    <a:pt x="4259" y="9743"/>
                  </a:cubicBezTo>
                  <a:cubicBezTo>
                    <a:pt x="4249" y="9743"/>
                    <a:pt x="4239" y="9743"/>
                    <a:pt x="4229" y="9742"/>
                  </a:cubicBezTo>
                  <a:cubicBezTo>
                    <a:pt x="3926" y="9742"/>
                    <a:pt x="3676" y="9475"/>
                    <a:pt x="3676" y="9172"/>
                  </a:cubicBezTo>
                  <a:lnTo>
                    <a:pt x="3676" y="3979"/>
                  </a:lnTo>
                  <a:lnTo>
                    <a:pt x="2338" y="3979"/>
                  </a:lnTo>
                  <a:cubicBezTo>
                    <a:pt x="2034" y="3979"/>
                    <a:pt x="1767" y="3730"/>
                    <a:pt x="1749" y="3408"/>
                  </a:cubicBezTo>
                  <a:cubicBezTo>
                    <a:pt x="1749" y="3105"/>
                    <a:pt x="1999" y="2837"/>
                    <a:pt x="2320" y="2837"/>
                  </a:cubicBezTo>
                  <a:close/>
                  <a:moveTo>
                    <a:pt x="0" y="0"/>
                  </a:moveTo>
                  <a:lnTo>
                    <a:pt x="0" y="10492"/>
                  </a:lnTo>
                  <a:lnTo>
                    <a:pt x="6138" y="10492"/>
                  </a:lnTo>
                  <a:cubicBezTo>
                    <a:pt x="6459" y="10492"/>
                    <a:pt x="6727" y="10242"/>
                    <a:pt x="6727" y="9921"/>
                  </a:cubicBezTo>
                  <a:lnTo>
                    <a:pt x="6727" y="571"/>
                  </a:lnTo>
                  <a:cubicBezTo>
                    <a:pt x="6727" y="250"/>
                    <a:pt x="6459" y="0"/>
                    <a:pt x="61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512;p49">
            <a:extLst>
              <a:ext uri="{FF2B5EF4-FFF2-40B4-BE49-F238E27FC236}">
                <a16:creationId xmlns:a16="http://schemas.microsoft.com/office/drawing/2014/main" id="{4479EF80-8F59-4C94-8DF9-705AB6E33C39}"/>
              </a:ext>
            </a:extLst>
          </p:cNvPr>
          <p:cNvSpPr txBox="1">
            <a:spLocks/>
          </p:cNvSpPr>
          <p:nvPr/>
        </p:nvSpPr>
        <p:spPr>
          <a:xfrm>
            <a:off x="1620330" y="2045971"/>
            <a:ext cx="365417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NET RATING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8579E0-010F-4B6F-96CF-D68419E0D877}"/>
              </a:ext>
            </a:extLst>
          </p:cNvPr>
          <p:cNvSpPr txBox="1"/>
          <p:nvPr/>
        </p:nvSpPr>
        <p:spPr>
          <a:xfrm>
            <a:off x="1879661" y="2222247"/>
            <a:ext cx="31355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Aft>
                <a:spcPts val="1200"/>
              </a:spcAft>
            </a:pP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an estimate of point differential per 100 possessions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4DDCCF2-4932-4C87-AD00-94176EE32912}"/>
              </a:ext>
            </a:extLst>
          </p:cNvPr>
          <p:cNvSpPr txBox="1"/>
          <p:nvPr/>
        </p:nvSpPr>
        <p:spPr>
          <a:xfrm>
            <a:off x="1496378" y="3261659"/>
            <a:ext cx="615124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Aft>
                <a:spcPts val="1200"/>
              </a:spcAft>
            </a:pP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To simplify the model: obtained feature differential if available.</a:t>
            </a:r>
          </a:p>
          <a:p>
            <a:pPr marL="0" indent="0" algn="ctr">
              <a:spcAft>
                <a:spcPts val="1200"/>
              </a:spcAft>
            </a:pPr>
            <a:r>
              <a:rPr lang="en-US" sz="1600" dirty="0">
                <a:solidFill>
                  <a:schemeClr val="bg1"/>
                </a:solidFill>
                <a:latin typeface="Corbel" panose="020B0503020204020204" pitchFamily="34" charset="0"/>
              </a:rPr>
              <a:t>e.g. rebound differential = team rebound – opponent rebound</a:t>
            </a:r>
          </a:p>
        </p:txBody>
      </p:sp>
    </p:spTree>
    <p:extLst>
      <p:ext uri="{BB962C8B-B14F-4D97-AF65-F5344CB8AC3E}">
        <p14:creationId xmlns:p14="http://schemas.microsoft.com/office/powerpoint/2010/main" val="2533104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27416-6C9C-46C3-93EE-D78E2CFA1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Pipeline</a:t>
            </a:r>
          </a:p>
        </p:txBody>
      </p:sp>
      <p:sp>
        <p:nvSpPr>
          <p:cNvPr id="15" name="Google Shape;512;p49">
            <a:extLst>
              <a:ext uri="{FF2B5EF4-FFF2-40B4-BE49-F238E27FC236}">
                <a16:creationId xmlns:a16="http://schemas.microsoft.com/office/drawing/2014/main" id="{32D8EE17-10BD-4DB9-8A11-7495CE52A1C3}"/>
              </a:ext>
            </a:extLst>
          </p:cNvPr>
          <p:cNvSpPr txBox="1">
            <a:spLocks/>
          </p:cNvSpPr>
          <p:nvPr/>
        </p:nvSpPr>
        <p:spPr>
          <a:xfrm>
            <a:off x="2654477" y="2307414"/>
            <a:ext cx="365417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Cross Validation (5 fold)</a:t>
            </a:r>
          </a:p>
        </p:txBody>
      </p:sp>
      <p:sp>
        <p:nvSpPr>
          <p:cNvPr id="16" name="Google Shape;512;p49">
            <a:extLst>
              <a:ext uri="{FF2B5EF4-FFF2-40B4-BE49-F238E27FC236}">
                <a16:creationId xmlns:a16="http://schemas.microsoft.com/office/drawing/2014/main" id="{CF04FA3B-ED0E-4801-9C19-880B77B9EF07}"/>
              </a:ext>
            </a:extLst>
          </p:cNvPr>
          <p:cNvSpPr txBox="1">
            <a:spLocks/>
          </p:cNvSpPr>
          <p:nvPr/>
        </p:nvSpPr>
        <p:spPr>
          <a:xfrm>
            <a:off x="2392363" y="1411068"/>
            <a:ext cx="4359273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sz="1600" dirty="0"/>
              <a:t>Train/test split and scaled</a:t>
            </a:r>
          </a:p>
          <a:p>
            <a:pPr marL="0" indent="0"/>
            <a:r>
              <a:rPr lang="en-US" sz="1600" dirty="0"/>
              <a:t>(train=old seasons, test=new seasons)</a:t>
            </a:r>
          </a:p>
        </p:txBody>
      </p:sp>
      <p:sp>
        <p:nvSpPr>
          <p:cNvPr id="17" name="Google Shape;512;p49">
            <a:extLst>
              <a:ext uri="{FF2B5EF4-FFF2-40B4-BE49-F238E27FC236}">
                <a16:creationId xmlns:a16="http://schemas.microsoft.com/office/drawing/2014/main" id="{FAA46830-8106-490F-80AB-871351370A05}"/>
              </a:ext>
            </a:extLst>
          </p:cNvPr>
          <p:cNvSpPr txBox="1">
            <a:spLocks/>
          </p:cNvSpPr>
          <p:nvPr/>
        </p:nvSpPr>
        <p:spPr>
          <a:xfrm>
            <a:off x="2654477" y="3203760"/>
            <a:ext cx="365417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Regularization (Elastic Net)</a:t>
            </a:r>
          </a:p>
        </p:txBody>
      </p:sp>
      <p:sp>
        <p:nvSpPr>
          <p:cNvPr id="18" name="Google Shape;512;p49">
            <a:extLst>
              <a:ext uri="{FF2B5EF4-FFF2-40B4-BE49-F238E27FC236}">
                <a16:creationId xmlns:a16="http://schemas.microsoft.com/office/drawing/2014/main" id="{4346924D-8037-4315-B470-522D464D0F7E}"/>
              </a:ext>
            </a:extLst>
          </p:cNvPr>
          <p:cNvSpPr txBox="1">
            <a:spLocks/>
          </p:cNvSpPr>
          <p:nvPr/>
        </p:nvSpPr>
        <p:spPr>
          <a:xfrm>
            <a:off x="2744912" y="4100106"/>
            <a:ext cx="365417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fa Slab One"/>
              <a:buNone/>
              <a:defRPr sz="1800" b="0" i="0" u="none" strike="noStrike" cap="none">
                <a:solidFill>
                  <a:schemeClr val="l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/>
              <a:t>Remove </a:t>
            </a:r>
            <a:r>
              <a:rPr lang="en-US" sz="1600" dirty="0" err="1"/>
              <a:t>zero’d</a:t>
            </a:r>
            <a:r>
              <a:rPr lang="en-US" sz="1600" dirty="0"/>
              <a:t> features, simple linear regression</a:t>
            </a:r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BCE1AB8B-2590-44DD-BB23-4EA492ECCBFD}"/>
              </a:ext>
            </a:extLst>
          </p:cNvPr>
          <p:cNvSpPr/>
          <p:nvPr/>
        </p:nvSpPr>
        <p:spPr>
          <a:xfrm>
            <a:off x="4427052" y="1902328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1DF7DFFD-B5BA-4DDA-89A3-BE294A6CD99D}"/>
              </a:ext>
            </a:extLst>
          </p:cNvPr>
          <p:cNvSpPr/>
          <p:nvPr/>
        </p:nvSpPr>
        <p:spPr>
          <a:xfrm>
            <a:off x="4439234" y="2703051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050F69C2-5577-413E-B674-7E7B3732F1B4}"/>
              </a:ext>
            </a:extLst>
          </p:cNvPr>
          <p:cNvSpPr/>
          <p:nvPr/>
        </p:nvSpPr>
        <p:spPr>
          <a:xfrm>
            <a:off x="4439233" y="3552960"/>
            <a:ext cx="144947" cy="31356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10006"/>
      </p:ext>
    </p:extLst>
  </p:cSld>
  <p:clrMapOvr>
    <a:masterClrMapping/>
  </p:clrMapOvr>
</p:sld>
</file>

<file path=ppt/theme/theme1.xml><?xml version="1.0" encoding="utf-8"?>
<a:theme xmlns:a="http://schemas.openxmlformats.org/drawingml/2006/main" name="Basketball Training Center by Slidesgo">
  <a:themeElements>
    <a:clrScheme name="Simple Light">
      <a:dk1>
        <a:srgbClr val="242841"/>
      </a:dk1>
      <a:lt1>
        <a:srgbClr val="FFFFFF"/>
      </a:lt1>
      <a:dk2>
        <a:srgbClr val="FFFFFF"/>
      </a:dk2>
      <a:lt2>
        <a:srgbClr val="FFFFFF"/>
      </a:lt2>
      <a:accent1>
        <a:srgbClr val="E95E24"/>
      </a:accent1>
      <a:accent2>
        <a:srgbClr val="F9A350"/>
      </a:accent2>
      <a:accent3>
        <a:srgbClr val="777D99"/>
      </a:accent3>
      <a:accent4>
        <a:srgbClr val="FCC600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483</Words>
  <Application>Microsoft Office PowerPoint</Application>
  <PresentationFormat>On-screen Show (16:9)</PresentationFormat>
  <Paragraphs>111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Calibri</vt:lpstr>
      <vt:lpstr>Alfa Slab One</vt:lpstr>
      <vt:lpstr>Corbel</vt:lpstr>
      <vt:lpstr>Roboto</vt:lpstr>
      <vt:lpstr>Calibri Light</vt:lpstr>
      <vt:lpstr>Arial</vt:lpstr>
      <vt:lpstr>Roboto Condensed Light</vt:lpstr>
      <vt:lpstr>Basketball Training Center by Slidesgo</vt:lpstr>
      <vt:lpstr>Office Theme</vt:lpstr>
      <vt:lpstr>Is “Moreyball” “Moneyball”?</vt:lpstr>
      <vt:lpstr>Backstory</vt:lpstr>
      <vt:lpstr>Backstory</vt:lpstr>
      <vt:lpstr>Data Used</vt:lpstr>
      <vt:lpstr>Methods</vt:lpstr>
      <vt:lpstr>EDA:Shot Location Trend of the Past Decade </vt:lpstr>
      <vt:lpstr>Feature Examples</vt:lpstr>
      <vt:lpstr>Output Variable</vt:lpstr>
      <vt:lpstr>Linear Regression Pipeline</vt:lpstr>
      <vt:lpstr>Results</vt:lpstr>
      <vt:lpstr>Coefficients after Regularization</vt:lpstr>
      <vt:lpstr>The Importance of the Defensive Rebound (coef=3.17)</vt:lpstr>
      <vt:lpstr>PERFORMANCE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BASKETBALL</dc:title>
  <dc:creator>Josh Wang</dc:creator>
  <cp:lastModifiedBy>Wang Josh</cp:lastModifiedBy>
  <cp:revision>52</cp:revision>
  <dcterms:modified xsi:type="dcterms:W3CDTF">2022-02-23T02:53:53Z</dcterms:modified>
</cp:coreProperties>
</file>